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5"/>
  </p:notesMasterIdLst>
  <p:handoutMasterIdLst>
    <p:handoutMasterId r:id="rId26"/>
  </p:handoutMasterIdLst>
  <p:sldIdLst>
    <p:sldId id="256" r:id="rId2"/>
    <p:sldId id="281" r:id="rId3"/>
    <p:sldId id="298" r:id="rId4"/>
    <p:sldId id="258" r:id="rId5"/>
    <p:sldId id="269" r:id="rId6"/>
    <p:sldId id="288" r:id="rId7"/>
    <p:sldId id="294" r:id="rId8"/>
    <p:sldId id="264" r:id="rId9"/>
    <p:sldId id="303" r:id="rId10"/>
    <p:sldId id="266" r:id="rId11"/>
    <p:sldId id="289" r:id="rId12"/>
    <p:sldId id="295" r:id="rId13"/>
    <p:sldId id="290" r:id="rId14"/>
    <p:sldId id="296" r:id="rId15"/>
    <p:sldId id="297" r:id="rId16"/>
    <p:sldId id="291" r:id="rId17"/>
    <p:sldId id="302" r:id="rId18"/>
    <p:sldId id="292" r:id="rId19"/>
    <p:sldId id="299" r:id="rId20"/>
    <p:sldId id="293" r:id="rId21"/>
    <p:sldId id="300" r:id="rId22"/>
    <p:sldId id="265" r:id="rId23"/>
    <p:sldId id="301" r:id="rId24"/>
  </p:sldIdLst>
  <p:sldSz cx="9144000" cy="6858000" type="screen4x3"/>
  <p:notesSz cx="7010400" cy="92964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accent2"/>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1" autoAdjust="0"/>
    <p:restoredTop sz="87075" autoAdjust="0"/>
  </p:normalViewPr>
  <p:slideViewPr>
    <p:cSldViewPr showGuides="1">
      <p:cViewPr varScale="1">
        <p:scale>
          <a:sx n="111" d="100"/>
          <a:sy n="111" d="100"/>
        </p:scale>
        <p:origin x="11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05D0A87-131C-4216-92A0-EE4CBB19912D}"/>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eaLnBrk="1" hangingPunct="1">
              <a:spcBef>
                <a:spcPct val="20000"/>
              </a:spcBef>
              <a:buFontTx/>
              <a:buChar char="–"/>
              <a:defRPr sz="1200"/>
            </a:lvl1pPr>
          </a:lstStyle>
          <a:p>
            <a:pPr>
              <a:defRPr/>
            </a:pPr>
            <a:endParaRPr lang="en-US"/>
          </a:p>
        </p:txBody>
      </p:sp>
      <p:sp>
        <p:nvSpPr>
          <p:cNvPr id="40963" name="Rectangle 3">
            <a:extLst>
              <a:ext uri="{FF2B5EF4-FFF2-40B4-BE49-F238E27FC236}">
                <a16:creationId xmlns:a16="http://schemas.microsoft.com/office/drawing/2014/main" id="{9730405A-FE67-4DDC-B64F-412BFD34E725}"/>
              </a:ext>
            </a:extLst>
          </p:cNvPr>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eaLnBrk="1" hangingPunct="1">
              <a:spcBef>
                <a:spcPct val="20000"/>
              </a:spcBef>
              <a:buFontTx/>
              <a:buChar char="–"/>
              <a:defRPr sz="1200"/>
            </a:lvl1pPr>
          </a:lstStyle>
          <a:p>
            <a:pPr>
              <a:defRPr/>
            </a:pPr>
            <a:endParaRPr lang="en-US"/>
          </a:p>
        </p:txBody>
      </p:sp>
      <p:sp>
        <p:nvSpPr>
          <p:cNvPr id="40964" name="Rectangle 4">
            <a:extLst>
              <a:ext uri="{FF2B5EF4-FFF2-40B4-BE49-F238E27FC236}">
                <a16:creationId xmlns:a16="http://schemas.microsoft.com/office/drawing/2014/main" id="{67FADEDD-498C-449F-9AC6-71037A3D73BF}"/>
              </a:ext>
            </a:extLst>
          </p:cNvPr>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eaLnBrk="1" hangingPunct="1">
              <a:spcBef>
                <a:spcPct val="20000"/>
              </a:spcBef>
              <a:buFontTx/>
              <a:buChar char="–"/>
              <a:defRPr sz="1200"/>
            </a:lvl1pPr>
          </a:lstStyle>
          <a:p>
            <a:pPr>
              <a:defRPr/>
            </a:pPr>
            <a:endParaRPr lang="en-US"/>
          </a:p>
        </p:txBody>
      </p:sp>
      <p:sp>
        <p:nvSpPr>
          <p:cNvPr id="40965" name="Rectangle 5">
            <a:extLst>
              <a:ext uri="{FF2B5EF4-FFF2-40B4-BE49-F238E27FC236}">
                <a16:creationId xmlns:a16="http://schemas.microsoft.com/office/drawing/2014/main" id="{E931B510-FA31-4332-908A-5A8B05B8C966}"/>
              </a:ext>
            </a:extLst>
          </p:cNvPr>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eaLnBrk="1" hangingPunct="1">
              <a:spcBef>
                <a:spcPct val="20000"/>
              </a:spcBef>
              <a:buFontTx/>
              <a:buChar char="–"/>
              <a:defRPr sz="1200"/>
            </a:lvl1pPr>
          </a:lstStyle>
          <a:p>
            <a:pPr>
              <a:defRPr/>
            </a:pPr>
            <a:fld id="{36503F22-7418-4514-8AAF-3374810CB2C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FE68A04-FFA8-456C-ADBF-651CD34AF467}"/>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eaLnBrk="1" hangingPunct="1">
              <a:spcBef>
                <a:spcPct val="20000"/>
              </a:spcBef>
              <a:buFontTx/>
              <a:buChar char="–"/>
              <a:defRPr sz="1200"/>
            </a:lvl1pPr>
          </a:lstStyle>
          <a:p>
            <a:pPr>
              <a:defRPr/>
            </a:pPr>
            <a:endParaRPr lang="en-US"/>
          </a:p>
        </p:txBody>
      </p:sp>
      <p:sp>
        <p:nvSpPr>
          <p:cNvPr id="7171" name="Rectangle 3">
            <a:extLst>
              <a:ext uri="{FF2B5EF4-FFF2-40B4-BE49-F238E27FC236}">
                <a16:creationId xmlns:a16="http://schemas.microsoft.com/office/drawing/2014/main" id="{268E8707-3EBE-426B-8F33-5F2BF5E09D9C}"/>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eaLnBrk="1" hangingPunct="1">
              <a:spcBef>
                <a:spcPct val="20000"/>
              </a:spcBef>
              <a:buFontTx/>
              <a:buChar char="–"/>
              <a:defRPr sz="1200"/>
            </a:lvl1pPr>
          </a:lstStyle>
          <a:p>
            <a:pPr>
              <a:defRPr/>
            </a:pPr>
            <a:endParaRPr lang="en-US"/>
          </a:p>
        </p:txBody>
      </p:sp>
      <p:sp>
        <p:nvSpPr>
          <p:cNvPr id="2052" name="Rectangle 4">
            <a:extLst>
              <a:ext uri="{FF2B5EF4-FFF2-40B4-BE49-F238E27FC236}">
                <a16:creationId xmlns:a16="http://schemas.microsoft.com/office/drawing/2014/main" id="{0E34585B-5FD1-4640-8783-35168BF6C96A}"/>
              </a:ext>
            </a:extLst>
          </p:cNvPr>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2D42CA94-DFA5-4E9C-BF59-02857DF3CC13}"/>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7881C01E-326C-4464-8731-E388CD8E1608}"/>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eaLnBrk="1" hangingPunct="1">
              <a:spcBef>
                <a:spcPct val="20000"/>
              </a:spcBef>
              <a:buFontTx/>
              <a:buChar char="–"/>
              <a:defRPr sz="1200"/>
            </a:lvl1pPr>
          </a:lstStyle>
          <a:p>
            <a:pPr>
              <a:defRPr/>
            </a:pPr>
            <a:endParaRPr lang="en-US"/>
          </a:p>
        </p:txBody>
      </p:sp>
      <p:sp>
        <p:nvSpPr>
          <p:cNvPr id="7175" name="Rectangle 7">
            <a:extLst>
              <a:ext uri="{FF2B5EF4-FFF2-40B4-BE49-F238E27FC236}">
                <a16:creationId xmlns:a16="http://schemas.microsoft.com/office/drawing/2014/main" id="{09817032-46BD-4B30-841F-761BA8D36E36}"/>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eaLnBrk="1" hangingPunct="1">
              <a:spcBef>
                <a:spcPct val="20000"/>
              </a:spcBef>
              <a:buFontTx/>
              <a:buChar char="–"/>
              <a:defRPr sz="1200"/>
            </a:lvl1pPr>
          </a:lstStyle>
          <a:p>
            <a:pPr>
              <a:defRPr/>
            </a:pPr>
            <a:fld id="{3027EB51-E078-4437-871C-50DC60FD9A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FDDB7767-50C7-436A-B031-A524C6DD9869}"/>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8C2A90D4-956B-4480-AD00-A4A6DADB1B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a:extLst>
              <a:ext uri="{FF2B5EF4-FFF2-40B4-BE49-F238E27FC236}">
                <a16:creationId xmlns:a16="http://schemas.microsoft.com/office/drawing/2014/main" id="{F96B68AF-2C4E-43FA-8116-951C8030F1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520785A0-10D6-43ED-8450-98CA37033F2F}"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D5EF714-504A-4A76-83AF-DFBA4416AE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BFF883FF-6084-4D60-8734-2D6C45213F2D}" type="slidenum">
              <a:rPr lang="en-US" altLang="en-US" smtClean="0"/>
              <a:pPr>
                <a:spcBef>
                  <a:spcPct val="20000"/>
                </a:spcBef>
              </a:pPr>
              <a:t>10</a:t>
            </a:fld>
            <a:endParaRPr lang="en-US" altLang="en-US"/>
          </a:p>
        </p:txBody>
      </p:sp>
      <p:sp>
        <p:nvSpPr>
          <p:cNvPr id="23555" name="Rectangle 2">
            <a:extLst>
              <a:ext uri="{FF2B5EF4-FFF2-40B4-BE49-F238E27FC236}">
                <a16:creationId xmlns:a16="http://schemas.microsoft.com/office/drawing/2014/main" id="{5AD1B338-46F3-4B4E-A809-A4848D6634B6}"/>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CB264448-2F13-4C96-B481-AE18561BB0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Do </a:t>
            </a:r>
            <a:r>
              <a:rPr lang="en-US" altLang="en-US" b="1" i="1"/>
              <a:t>Not </a:t>
            </a:r>
            <a:r>
              <a:rPr lang="en-US" altLang="en-US"/>
              <a:t>check your chair!  You will however need to put a GATE Tag on your chair-not a normal baggage claim ticket.  The gate tag will ensure that your chair is brought directly to the gate at your final destination without going through baggage claim.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A236E4A-EF01-4E3C-B056-E69F4B7E4938}"/>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F7C9CA00-3853-4363-A638-9CA9D2567A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Can get luggage “forks” which attach to front posts of the wheelchair- to rest luggage in front of you above your feet. Robert makes Velcro loop around suitcase handle and puts strip of Velcro on the bottom of his seat so he can connect it to hold the luggage for him. Uses duffle bags to hang on back of the chair by the two straps. Also carries duffle or carry-on suitcase in his lap. So he can actually have all 3 of those bags at the same time and still be hands free. </a:t>
            </a:r>
          </a:p>
          <a:p>
            <a:endParaRPr lang="en-US" altLang="en-US"/>
          </a:p>
          <a:p>
            <a:r>
              <a:rPr lang="en-US" altLang="en-US"/>
              <a:t>Minna- parks at the airport park n’ ride, tells the shuttle driver she needs help with her luggage and tips the driver, does curbside check-in for checked luggage and tips the porters. At her destination she does the same thing- tips a porter to get her luggage from baggage claim to her ground transportation. </a:t>
            </a:r>
          </a:p>
        </p:txBody>
      </p:sp>
      <p:sp>
        <p:nvSpPr>
          <p:cNvPr id="25604" name="Slide Number Placeholder 3">
            <a:extLst>
              <a:ext uri="{FF2B5EF4-FFF2-40B4-BE49-F238E27FC236}">
                <a16:creationId xmlns:a16="http://schemas.microsoft.com/office/drawing/2014/main" id="{5C082ACB-F90E-434C-B4E2-E972080329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F25E9F28-CB68-4733-B451-2804E86BCACF}" type="slidenum">
              <a:rPr lang="en-US" altLang="en-US" smtClean="0"/>
              <a:pPr>
                <a:spcBef>
                  <a:spcPct val="2000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77AD2E7-3351-4D9B-8D10-13FD59474AD6}"/>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2B924B13-D2A6-414A-8735-A80EF36848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Robert- takes empty soda bottle and a plastic bag and does IC into bottle in his airline seat under a blanket in his lap- he then puts everything in the plastic bag and gives to flight attendants when they collect the trash. Also doesn’t drink a lot when traveling but if he does it’s milk or orange juice that he feels like give him nutrients as well as fluid</a:t>
            </a:r>
          </a:p>
          <a:p>
            <a:endParaRPr lang="en-US" altLang="en-US"/>
          </a:p>
          <a:p>
            <a:r>
              <a:rPr lang="en-US" altLang="en-US"/>
              <a:t>Cindy- has foley put in before her flight and then uses foley while traveling. Removes foley at her distination and ICs as usual. </a:t>
            </a:r>
          </a:p>
          <a:p>
            <a:endParaRPr lang="en-US" altLang="en-US"/>
          </a:p>
          <a:p>
            <a:r>
              <a:rPr lang="en-US" altLang="en-US"/>
              <a:t>Minna intentionally dehydrates herself (drinks less) before she travels so she ICs before she boards and again when she deplanes- and then makes sure she hydrates as soon as she lands.  She avoids caffeine and alcohol the day before she travels. </a:t>
            </a:r>
          </a:p>
          <a:p>
            <a:endParaRPr lang="en-US" altLang="en-US"/>
          </a:p>
          <a:p>
            <a:r>
              <a:rPr lang="en-US" altLang="en-US"/>
              <a:t>Everyone said avoid spicy foods, dairy, or things you know may upset your stomach in terms of your bowel program. </a:t>
            </a:r>
          </a:p>
          <a:p>
            <a:endParaRPr lang="en-US" altLang="en-US"/>
          </a:p>
          <a:p>
            <a:r>
              <a:rPr lang="en-US" altLang="en-US"/>
              <a:t>Some frequent international travelers perform a bowel cleanse before their scheduled trip to reduce the chances of a bowel accident during travel.</a:t>
            </a:r>
          </a:p>
        </p:txBody>
      </p:sp>
      <p:sp>
        <p:nvSpPr>
          <p:cNvPr id="27652" name="Slide Number Placeholder 3">
            <a:extLst>
              <a:ext uri="{FF2B5EF4-FFF2-40B4-BE49-F238E27FC236}">
                <a16:creationId xmlns:a16="http://schemas.microsoft.com/office/drawing/2014/main" id="{6606B0DC-5792-460F-8241-2CC309892F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58C9294C-8696-4205-B920-78CBF0480732}" type="slidenum">
              <a:rPr lang="en-US" altLang="en-US" smtClean="0"/>
              <a:pPr>
                <a:spcBef>
                  <a:spcPct val="2000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EB6A00B-00DD-4BA1-BECC-75F9E38232BC}"/>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18DDB98C-FF03-446F-A903-11F15BA2E2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using something to help prop your feet up, you may be asked to remove it during take off and landing 2’ FAA regulations, however the flight crew can help you position once permissible during the flight if needed</a:t>
            </a:r>
          </a:p>
        </p:txBody>
      </p:sp>
      <p:sp>
        <p:nvSpPr>
          <p:cNvPr id="29700" name="Slide Number Placeholder 3">
            <a:extLst>
              <a:ext uri="{FF2B5EF4-FFF2-40B4-BE49-F238E27FC236}">
                <a16:creationId xmlns:a16="http://schemas.microsoft.com/office/drawing/2014/main" id="{E47D4F54-2153-43E4-8CA5-F38D1CF72F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ED356D8A-4EF2-44A4-9AF5-222B1FCAEAFA}" type="slidenum">
              <a:rPr lang="en-US" altLang="en-US" smtClean="0"/>
              <a:pPr>
                <a:spcBef>
                  <a:spcPct val="2000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D4C5874-8BBA-48C7-B144-423EC3188BF9}"/>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97B2986E-1616-480F-A958-B691DF2515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Minna usually requests the aisle seat because she doesn’t want to do any more transfers than necessary. She said men typically request a window seat because it’s easier for them to hide the IC process if they have that more private space. However, she acknowledges that sitting in the aisle seat means people have to “climb” over her to get in/out and she finds that annoying so may try a window seat the next time she flies. </a:t>
            </a:r>
          </a:p>
        </p:txBody>
      </p:sp>
      <p:sp>
        <p:nvSpPr>
          <p:cNvPr id="31748" name="Slide Number Placeholder 3">
            <a:extLst>
              <a:ext uri="{FF2B5EF4-FFF2-40B4-BE49-F238E27FC236}">
                <a16:creationId xmlns:a16="http://schemas.microsoft.com/office/drawing/2014/main" id="{F665A372-AF17-4262-8F1E-5B41B1772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C32FDEEB-BB9E-4CB3-ABD3-484F08961CA1}" type="slidenum">
              <a:rPr lang="en-US" altLang="en-US" sz="1200" smtClean="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EF1A1150-7212-433A-9F7B-587674C7BB12}"/>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7A3B27CE-9DBF-4CB1-914F-C63A92793E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Cindy travels with a lot of pillows which she uses for positioning in the seat- pillows under her feet so she’s balanced and also around her. She doesn’t like to use a strap for a chest strap, although she has. She prefers to go without and then just has her traveling companions brace an arm across her during take off and landing when her seat has to be the most upright and turbulence is worst. </a:t>
            </a:r>
          </a:p>
        </p:txBody>
      </p:sp>
      <p:sp>
        <p:nvSpPr>
          <p:cNvPr id="33796" name="Slide Number Placeholder 3">
            <a:extLst>
              <a:ext uri="{FF2B5EF4-FFF2-40B4-BE49-F238E27FC236}">
                <a16:creationId xmlns:a16="http://schemas.microsoft.com/office/drawing/2014/main" id="{396911DC-2B74-4B7E-A31C-D4432BABDE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7D176C45-D004-47C4-BB0F-CCF55BE06D34}" type="slidenum">
              <a:rPr lang="en-US" altLang="en-US" sz="1200" smtClean="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CD1F119C-5929-436F-9EC6-294A28328403}"/>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32A6AA1-BDDD-44F8-96C0-0DA6F78A19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a hotel offers a shuttle from the airport they are required under the ADA to provide an accessible option. Give them some advance notice (call before you leave home) so they have time to set something up if they don’t have an accessible shuttle on hand.</a:t>
            </a:r>
          </a:p>
          <a:p>
            <a:endParaRPr lang="en-US" altLang="en-US"/>
          </a:p>
          <a:p>
            <a:r>
              <a:rPr lang="en-US" altLang="en-US"/>
              <a:t>Rental car companies rent hand controlled vehicles but it may take them extra time to get the car set up for you. You can also take your own portable hand controls and install them yourself. If they can only (because of the company policy) have hand controls put in larger vehicles and you want to rent an economy car, they cannot charge you more for the larger vehicle.</a:t>
            </a:r>
          </a:p>
          <a:p>
            <a:endParaRPr lang="en-US" altLang="en-US"/>
          </a:p>
          <a:p>
            <a:r>
              <a:rPr lang="en-US" altLang="en-US"/>
              <a:t>In NYC, not every subway stop is accessible- it’s more like every 3</a:t>
            </a:r>
            <a:r>
              <a:rPr lang="en-US" altLang="en-US" baseline="30000"/>
              <a:t>rd</a:t>
            </a:r>
            <a:r>
              <a:rPr lang="en-US" altLang="en-US"/>
              <a:t> stop</a:t>
            </a:r>
          </a:p>
          <a:p>
            <a:endParaRPr lang="en-US" altLang="en-US"/>
          </a:p>
          <a:p>
            <a:r>
              <a:rPr lang="en-US" altLang="en-US"/>
              <a:t>In foreign countries you may be able to hire accessible transport or you can rent vehicles and install your hand controls. You may or may not find their public transportation accessible- and in many cases while the transportation itself my be accessible, the train stations might not be so be prepared. Many people who routinely use a power wheelchair in the states, find that travel internationally is much easier with a manual wheelchair due to the accessibility concerns.</a:t>
            </a:r>
          </a:p>
        </p:txBody>
      </p:sp>
      <p:sp>
        <p:nvSpPr>
          <p:cNvPr id="35844" name="Slide Number Placeholder 3">
            <a:extLst>
              <a:ext uri="{FF2B5EF4-FFF2-40B4-BE49-F238E27FC236}">
                <a16:creationId xmlns:a16="http://schemas.microsoft.com/office/drawing/2014/main" id="{EBFE1B29-677F-4E37-ADFB-40EBA5A72A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956A2476-35CC-4B59-85A7-2026BBFBDE80}" type="slidenum">
              <a:rPr lang="en-US" altLang="en-US" smtClean="0"/>
              <a:pPr>
                <a:spcBef>
                  <a:spcPct val="2000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3D3305E8-1CE3-47EB-AFE3-D12618B781F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BD353E81-119A-4567-B246-5FC4CC8DDC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You can ask for extra furniture to be removed to create more space in your room. When you call ahead to hotels to ask about accessibility- ask to speak to the head of housekeeping or engineering, those are the people who really know the rooms and what can be done to make them ore accessible. They are also the ones to talk to when you arrive to make special requests.</a:t>
            </a:r>
          </a:p>
          <a:p>
            <a:endParaRPr lang="en-US" altLang="en-US"/>
          </a:p>
          <a:p>
            <a:r>
              <a:rPr lang="en-US" altLang="en-US"/>
              <a:t>Some hotels in Las Vegas actually have overhead hoyer installed in some of their accessible rooms!</a:t>
            </a:r>
          </a:p>
          <a:p>
            <a:endParaRPr lang="en-US" altLang="en-US"/>
          </a:p>
          <a:p>
            <a:r>
              <a:rPr lang="en-US" altLang="en-US"/>
              <a:t>If your room is not on the first floor, be sure you know what the plan is in the event of an emergency when the elevator would be inoperable. </a:t>
            </a:r>
          </a:p>
          <a:p>
            <a:endParaRPr lang="en-US" altLang="en-US"/>
          </a:p>
        </p:txBody>
      </p:sp>
      <p:sp>
        <p:nvSpPr>
          <p:cNvPr id="37892" name="Slide Number Placeholder 3">
            <a:extLst>
              <a:ext uri="{FF2B5EF4-FFF2-40B4-BE49-F238E27FC236}">
                <a16:creationId xmlns:a16="http://schemas.microsoft.com/office/drawing/2014/main" id="{7D728020-7993-44D3-BCC7-471ADB1B05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AA6D88F5-2BDE-49FB-B522-495D2ED57439}" type="slidenum">
              <a:rPr lang="en-US" altLang="en-US" smtClean="0"/>
              <a:pPr>
                <a:spcBef>
                  <a:spcPct val="2000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4158304-5BF6-4808-AD20-DD5915C0F01D}"/>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796E0914-76F2-4924-A903-AC6FA8F2FD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K cushion – is stackable so if need more space to reach for bowel program could buy more than one and stack them.</a:t>
            </a:r>
          </a:p>
          <a:p>
            <a:endParaRPr lang="en-US" altLang="en-US"/>
          </a:p>
          <a:p>
            <a:r>
              <a:rPr lang="en-US" altLang="en-US"/>
              <a:t>If doing bottom of the tub transfers you can sit on your action pad or car cushion to protect your skin. Also consider using a small stool in the tub so you don’t have to get all the way down and back up. </a:t>
            </a:r>
          </a:p>
          <a:p>
            <a:endParaRPr lang="en-US" altLang="en-US"/>
          </a:p>
          <a:p>
            <a:r>
              <a:rPr lang="en-US" altLang="en-US"/>
              <a:t>Some frequent travelers who are able to transfer into the bottom of the tub actually do their bowel program in the bottom of the tub- thus eliminating the need for both tub and toilet equipment. And clean-up is as easy as turning on the shower.</a:t>
            </a:r>
          </a:p>
          <a:p>
            <a:endParaRPr lang="en-US" altLang="en-US"/>
          </a:p>
          <a:p>
            <a:r>
              <a:rPr lang="en-US" altLang="en-US"/>
              <a:t>If you don’t have a shower chair at the hotel and need one, consider asking the hotel to bring a pool chair to your room, which you can then use in the shower.</a:t>
            </a:r>
          </a:p>
          <a:p>
            <a:endParaRPr lang="en-US" altLang="en-US"/>
          </a:p>
          <a:p>
            <a:r>
              <a:rPr lang="en-US" altLang="en-US"/>
              <a:t>A wastepaper basket and garbage bag will work for bowel program. In case the toilet is not accessible, or you don’t want to travel with your toilet seat, you want to make sure you bring supplies, like chuck pads, so you can do a bowel program in bed if needed. </a:t>
            </a:r>
          </a:p>
          <a:p>
            <a:endParaRPr lang="en-US" altLang="en-US"/>
          </a:p>
          <a:p>
            <a:r>
              <a:rPr lang="en-US" altLang="en-US"/>
              <a:t>While hotels are required to have a certain ratio of accessible rooms, only a small percentage of those have to have a roll in shower. If that is a feature you need, book your room as early as possible and be very specific in your reservation that you need a roll in shower. Even with a roll-in shower, they may not provide the shower chair</a:t>
            </a:r>
          </a:p>
        </p:txBody>
      </p:sp>
      <p:sp>
        <p:nvSpPr>
          <p:cNvPr id="39940" name="Slide Number Placeholder 3">
            <a:extLst>
              <a:ext uri="{FF2B5EF4-FFF2-40B4-BE49-F238E27FC236}">
                <a16:creationId xmlns:a16="http://schemas.microsoft.com/office/drawing/2014/main" id="{9B76AC1F-4505-470F-B7DF-89E24A919E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A929126C-3DF6-4951-9DA9-E4812907F361}" type="slidenum">
              <a:rPr lang="en-US" altLang="en-US" smtClean="0"/>
              <a:pPr>
                <a:spcBef>
                  <a:spcPct val="2000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6F8C1CB1-19E3-4E74-BD2B-8E1137BF5B00}"/>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41D8F31A-E7A9-4483-B048-97F2E07F32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Shane often just does a bed bath if he’s only away from home a couple days. He doesn’t sweat like he used to so finds he doesn’t need to shower as often. He will use dry shampoo or has a bed basin for washing his hair if his hair is getting dirty. If he’s going to be traveling for more than a couple days, he makes sure to get a hotel room with a roll in shower so he can get a shower when needed. </a:t>
            </a:r>
          </a:p>
          <a:p>
            <a:endParaRPr lang="en-US" altLang="en-US"/>
          </a:p>
          <a:p>
            <a:r>
              <a:rPr lang="en-US" altLang="en-US"/>
              <a:t>You can purchase a bed basin for washing hair in bed from companies that sell elder care products. </a:t>
            </a:r>
          </a:p>
        </p:txBody>
      </p:sp>
      <p:sp>
        <p:nvSpPr>
          <p:cNvPr id="41988" name="Slide Number Placeholder 3">
            <a:extLst>
              <a:ext uri="{FF2B5EF4-FFF2-40B4-BE49-F238E27FC236}">
                <a16:creationId xmlns:a16="http://schemas.microsoft.com/office/drawing/2014/main" id="{65A5F7B5-C07E-470A-9519-7AB4D1D1AA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BA142F50-73FE-4726-930A-76F3983F817E}" type="slidenum">
              <a:rPr lang="en-US" altLang="en-US" sz="1200" smtClean="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E54D389-8AAC-42F2-A101-A5277F8C3B0F}"/>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E9A92A08-7AAD-4693-AE0D-A91BC2A3E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a:extLst>
              <a:ext uri="{FF2B5EF4-FFF2-40B4-BE49-F238E27FC236}">
                <a16:creationId xmlns:a16="http://schemas.microsoft.com/office/drawing/2014/main" id="{5EF1C430-6CD1-4F86-9B60-D81EFA493D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42370AEC-7C8D-4A70-A9B3-3C9DA7B4F490}" type="slidenum">
              <a:rPr lang="en-US" altLang="en-US" sz="1200" smtClean="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8788E8A-F144-4C8E-AFFC-AE16E1D78619}"/>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172F9A57-B896-43E9-B628-B5E1882A67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Most cruise lines allow you to check out the rooms on-line and you can look up where the accessible rooms are and also other accessibility features on the ship. </a:t>
            </a:r>
          </a:p>
          <a:p>
            <a:endParaRPr lang="en-US" altLang="en-US"/>
          </a:p>
          <a:p>
            <a:r>
              <a:rPr lang="en-US" altLang="en-US"/>
              <a:t>Be sure you are booking a wheelchair accessible room that allows your wheelchair access to the room. There are 3 types of accessible rooms on a cruise ship. Some “accessible” rooms are larger inside but have a threshold and narrow doorway that won’t allow the wheelchair into the room. They are set-up for individuals who use scooters for long distance mobility but are able to ambulate with an assistive device for inside the room. If you use a wheelchair for your mobility, you want tomake that clear and request a fully accessible room. </a:t>
            </a:r>
          </a:p>
          <a:p>
            <a:endParaRPr lang="en-US" altLang="en-US"/>
          </a:p>
          <a:p>
            <a:r>
              <a:rPr lang="en-US" altLang="en-US"/>
              <a:t>You may be able to book private excursions for those land destinations you’d like to see where the regular tours are inaccessible. Plan ahead and be prepared to be flexible. Also make sure you feel safe with whatever accommodations are provided. Example: A former pt booked a private van tour to see the volcanoes in HI and there were no tie downs in the van- on the steep inclines going up the mountain her wheelchair slid backwards and she was propelled into the rear wall of the van causing her both neck and head injuries.</a:t>
            </a:r>
          </a:p>
          <a:p>
            <a:endParaRPr lang="en-US" altLang="en-US"/>
          </a:p>
          <a:p>
            <a:r>
              <a:rPr lang="en-US" altLang="en-US"/>
              <a:t>If you book your cruise through a travel agent that specializes in accessible travel, they can book accessible excursions for you. This also gives you a liason to help navigate through the process if anything goes wrong or isn’t what you scheduled.</a:t>
            </a:r>
          </a:p>
        </p:txBody>
      </p:sp>
      <p:sp>
        <p:nvSpPr>
          <p:cNvPr id="44036" name="Slide Number Placeholder 3">
            <a:extLst>
              <a:ext uri="{FF2B5EF4-FFF2-40B4-BE49-F238E27FC236}">
                <a16:creationId xmlns:a16="http://schemas.microsoft.com/office/drawing/2014/main" id="{5F2D4FFC-7EB7-4903-A88E-E2479CFAEF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7A46B57E-30ED-401D-A538-976BD3C730B2}" type="slidenum">
              <a:rPr lang="en-US" altLang="en-US" smtClean="0"/>
              <a:pPr>
                <a:spcBef>
                  <a:spcPct val="2000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9AFF294-EAE5-44D4-950E-27035570BDD7}"/>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09E43B99-F220-45FF-BE19-8F54B6EB81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Cindy went on a trip to Alaska with her boyfriend- firs time they had ever traveled just the two of them.</a:t>
            </a:r>
          </a:p>
          <a:p>
            <a:r>
              <a:rPr lang="en-US" altLang="en-US"/>
              <a:t>She had hired an attendant to come in and do her bowel program while they were there. However, the attendant didn’t show up so she had to talk her boyfriend through giving her a bowel program. They didn’t have a toilet chair because her plan had been for the attendant to do the program in bed, but that seemed worse to her for her boyfriend with all the clean-up so she didn’t want him to have to do that. They ended up problem solving using the luggage rack from the hotel room over the toilet with her balance on it so he could do the bowel program between the slots of the straps. </a:t>
            </a:r>
          </a:p>
          <a:p>
            <a:r>
              <a:rPr lang="en-US" altLang="en-US"/>
              <a:t>She had also wanted to do one of the offshore tours where they could view the whales feeding on salmon. But when they called around to the most popular companies, they were told the boats were not accessible and it couldn’t be done. They kept trying and found a little family owned business where the owner was willing to make what accommodations they needed. So, using the shower chair from the hotel, the owner and her boyfriend lifted her into the helicopter to get out to the boat. She was strapped into the shower chair using rainbow luggage straps and pillows supporting her feet. They then lifted her into a little rowboat type dingy and went out with her all strapped in the shower chair – and they had the best time. She said they loved watching the wildlife and just really enjoyed themselves. While they were out in their little dingy, a huge pontoon boat went past- from one of the companies that said they weren’t accessible. And she could tell by looking at the boat that it would have been so easy but that company just didn’t care. Her little guide was willing to do the work to get the business. </a:t>
            </a:r>
          </a:p>
          <a:p>
            <a:endParaRPr lang="en-US" altLang="en-US"/>
          </a:p>
          <a:p>
            <a:r>
              <a:rPr lang="en-US" altLang="en-US"/>
              <a:t>Cindy believes where there is a will, there is a way- you just have to be persistent and creative to get what you want. </a:t>
            </a:r>
          </a:p>
        </p:txBody>
      </p:sp>
      <p:sp>
        <p:nvSpPr>
          <p:cNvPr id="46084" name="Slide Number Placeholder 3">
            <a:extLst>
              <a:ext uri="{FF2B5EF4-FFF2-40B4-BE49-F238E27FC236}">
                <a16:creationId xmlns:a16="http://schemas.microsoft.com/office/drawing/2014/main" id="{3C995785-A0A4-47E2-A3BA-0FA01AA2DE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A10A2F6F-1E73-4D50-8BD0-7A66D44ADA03}" type="slidenum">
              <a:rPr lang="en-US" altLang="en-US" sz="1200" smtClean="0"/>
              <a:pPr/>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7E8A21F-450D-4356-97D0-3E74DDD14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F3E42E60-3ABB-4172-A7C0-C6F2274098A2}" type="slidenum">
              <a:rPr lang="en-US" altLang="en-US" smtClean="0"/>
              <a:pPr>
                <a:spcBef>
                  <a:spcPct val="20000"/>
                </a:spcBef>
              </a:pPr>
              <a:t>22</a:t>
            </a:fld>
            <a:endParaRPr lang="en-US" altLang="en-US"/>
          </a:p>
        </p:txBody>
      </p:sp>
      <p:sp>
        <p:nvSpPr>
          <p:cNvPr id="48131" name="Rectangle 2">
            <a:extLst>
              <a:ext uri="{FF2B5EF4-FFF2-40B4-BE49-F238E27FC236}">
                <a16:creationId xmlns:a16="http://schemas.microsoft.com/office/drawing/2014/main" id="{647D32E1-E5E3-4CD4-87ED-5D17B2847BD9}"/>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D0BC9FB8-A1C1-450D-A9E4-18CFDFD5F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88B8156-2857-4898-A3AE-629C16B63FCC}"/>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CC376605-9891-41D4-9524-4786D37008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Devin recommends planning ahead when you’re going to travel and do your homework. Even calling ahead to restaurants and places along your travel route to ask them about accessibility. Because of the ADA, places have to be accessible but even with little mom and pop business, if you tell them what you need, a lot of times they can accommodate you.</a:t>
            </a:r>
          </a:p>
          <a:p>
            <a:endParaRPr lang="en-US" altLang="en-US"/>
          </a:p>
          <a:p>
            <a:r>
              <a:rPr lang="en-US" altLang="en-US"/>
              <a:t>Shane says just go travel and the more you do it, the more comfortable you will be. Don’t be scared. Just because you’re in a wheelchair doesn’t mean you have to stay in one place. Go see the world. </a:t>
            </a:r>
          </a:p>
        </p:txBody>
      </p:sp>
      <p:sp>
        <p:nvSpPr>
          <p:cNvPr id="50180" name="Slide Number Placeholder 3">
            <a:extLst>
              <a:ext uri="{FF2B5EF4-FFF2-40B4-BE49-F238E27FC236}">
                <a16:creationId xmlns:a16="http://schemas.microsoft.com/office/drawing/2014/main" id="{5D137B7E-8FFA-42FB-8E16-DA1ECFF9BC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45325704-00B6-49F7-BF92-4DFF99E19901}" type="slidenum">
              <a:rPr lang="en-US" altLang="en-US" sz="1200" smtClean="0"/>
              <a:pPr/>
              <a:t>23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13F1E9B-A1F2-4D31-A157-64C1554070A5}"/>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15EB914B-29F9-4F4E-9FB7-7144B19305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Cindy- C3-5</a:t>
            </a:r>
          </a:p>
          <a:p>
            <a:r>
              <a:rPr lang="en-US" altLang="en-US"/>
              <a:t>Devin- neurological condition</a:t>
            </a:r>
          </a:p>
          <a:p>
            <a:r>
              <a:rPr lang="en-US" altLang="en-US"/>
              <a:t>Minna- para</a:t>
            </a:r>
          </a:p>
          <a:p>
            <a:r>
              <a:rPr lang="en-US" altLang="en-US"/>
              <a:t>Robert- para</a:t>
            </a:r>
          </a:p>
          <a:p>
            <a:r>
              <a:rPr lang="en-US" altLang="en-US"/>
              <a:t>Shane- C4-7</a:t>
            </a:r>
          </a:p>
        </p:txBody>
      </p:sp>
      <p:sp>
        <p:nvSpPr>
          <p:cNvPr id="9220" name="Slide Number Placeholder 3">
            <a:extLst>
              <a:ext uri="{FF2B5EF4-FFF2-40B4-BE49-F238E27FC236}">
                <a16:creationId xmlns:a16="http://schemas.microsoft.com/office/drawing/2014/main" id="{294F1779-0243-4732-BEC8-7C6DA1E372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54063" indent="-290513">
              <a:defRPr sz="2800">
                <a:solidFill>
                  <a:schemeClr val="tx1"/>
                </a:solidFill>
                <a:latin typeface="Times New Roman" panose="02020603050405020304" pitchFamily="18" charset="0"/>
              </a:defRPr>
            </a:lvl2pPr>
            <a:lvl3pPr marL="1162050" indent="-231775">
              <a:defRPr sz="2800">
                <a:solidFill>
                  <a:schemeClr val="tx1"/>
                </a:solidFill>
                <a:latin typeface="Times New Roman" panose="02020603050405020304" pitchFamily="18" charset="0"/>
              </a:defRPr>
            </a:lvl3pPr>
            <a:lvl4pPr marL="1625600" indent="-231775">
              <a:defRPr sz="2800">
                <a:solidFill>
                  <a:schemeClr val="tx1"/>
                </a:solidFill>
                <a:latin typeface="Times New Roman" panose="02020603050405020304" pitchFamily="18" charset="0"/>
              </a:defRPr>
            </a:lvl4pPr>
            <a:lvl5pPr marL="2090738" indent="-231775">
              <a:defRPr sz="2800">
                <a:solidFill>
                  <a:schemeClr val="tx1"/>
                </a:solidFill>
                <a:latin typeface="Times New Roman" panose="02020603050405020304" pitchFamily="18" charset="0"/>
              </a:defRPr>
            </a:lvl5pPr>
            <a:lvl6pPr marL="2547938" indent="-231775" eaLnBrk="0" fontAlgn="base" hangingPunct="0">
              <a:spcBef>
                <a:spcPct val="0"/>
              </a:spcBef>
              <a:spcAft>
                <a:spcPct val="0"/>
              </a:spcAft>
              <a:defRPr sz="2800">
                <a:solidFill>
                  <a:schemeClr val="tx1"/>
                </a:solidFill>
                <a:latin typeface="Times New Roman" panose="02020603050405020304" pitchFamily="18" charset="0"/>
              </a:defRPr>
            </a:lvl6pPr>
            <a:lvl7pPr marL="3005138" indent="-231775" eaLnBrk="0" fontAlgn="base" hangingPunct="0">
              <a:spcBef>
                <a:spcPct val="0"/>
              </a:spcBef>
              <a:spcAft>
                <a:spcPct val="0"/>
              </a:spcAft>
              <a:defRPr sz="2800">
                <a:solidFill>
                  <a:schemeClr val="tx1"/>
                </a:solidFill>
                <a:latin typeface="Times New Roman" panose="02020603050405020304" pitchFamily="18" charset="0"/>
              </a:defRPr>
            </a:lvl7pPr>
            <a:lvl8pPr marL="3462338" indent="-231775" eaLnBrk="0" fontAlgn="base" hangingPunct="0">
              <a:spcBef>
                <a:spcPct val="0"/>
              </a:spcBef>
              <a:spcAft>
                <a:spcPct val="0"/>
              </a:spcAft>
              <a:defRPr sz="2800">
                <a:solidFill>
                  <a:schemeClr val="tx1"/>
                </a:solidFill>
                <a:latin typeface="Times New Roman" panose="02020603050405020304" pitchFamily="18" charset="0"/>
              </a:defRPr>
            </a:lvl8pPr>
            <a:lvl9pPr marL="3919538" indent="-231775" eaLnBrk="0" fontAlgn="base" hangingPunct="0">
              <a:spcBef>
                <a:spcPct val="0"/>
              </a:spcBef>
              <a:spcAft>
                <a:spcPct val="0"/>
              </a:spcAft>
              <a:defRPr sz="2800">
                <a:solidFill>
                  <a:schemeClr val="tx1"/>
                </a:solidFill>
                <a:latin typeface="Times New Roman" panose="02020603050405020304" pitchFamily="18" charset="0"/>
              </a:defRPr>
            </a:lvl9pPr>
          </a:lstStyle>
          <a:p>
            <a:fld id="{ACEAFA75-2484-4F76-8FC4-C48019326FA6}" type="slidenum">
              <a:rPr lang="en-US" altLang="en-US" sz="1200" smtClean="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50075483-6B45-4B2C-80D2-B75907971E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14559EFC-96EC-4C3B-A68B-EC264584FA7F}" type="slidenum">
              <a:rPr lang="en-US" altLang="en-US" smtClean="0"/>
              <a:pPr>
                <a:spcBef>
                  <a:spcPct val="20000"/>
                </a:spcBef>
              </a:pPr>
              <a:t>4</a:t>
            </a:fld>
            <a:endParaRPr lang="en-US" altLang="en-US"/>
          </a:p>
        </p:txBody>
      </p:sp>
      <p:sp>
        <p:nvSpPr>
          <p:cNvPr id="11267" name="Rectangle 2">
            <a:extLst>
              <a:ext uri="{FF2B5EF4-FFF2-40B4-BE49-F238E27FC236}">
                <a16:creationId xmlns:a16="http://schemas.microsoft.com/office/drawing/2014/main" id="{0D6FE63F-8498-4759-AC66-0034438969D4}"/>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620E6C91-13F9-476B-BD55-C60596F89A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t>Depending on the length of your trip, consider mailing medical supplies to the hotel rather than packing with you. Or have your supply company ship straight to the hotel.</a:t>
            </a:r>
          </a:p>
          <a:p>
            <a:pPr eaLnBrk="1" hangingPunct="1"/>
            <a:endParaRPr lang="en-US" altLang="en-US" sz="1000"/>
          </a:p>
          <a:p>
            <a:pPr eaLnBrk="1" hangingPunct="1"/>
            <a:r>
              <a:rPr lang="en-US" altLang="en-US" sz="1000"/>
              <a:t>Learn to do slide boards transfers- even if dependent- to eliminate the need to travel with a hoyer</a:t>
            </a:r>
          </a:p>
          <a:p>
            <a:pPr eaLnBrk="1" hangingPunct="1"/>
            <a:endParaRPr lang="en-US" altLang="en-US" sz="1000"/>
          </a:p>
          <a:p>
            <a:pPr eaLnBrk="1" hangingPunct="1"/>
            <a:r>
              <a:rPr lang="en-US" altLang="en-US" sz="1000"/>
              <a:t>Take any tools that you might need (allen wrench for example)</a:t>
            </a:r>
          </a:p>
          <a:p>
            <a:pPr eaLnBrk="1" hangingPunct="1"/>
            <a:endParaRPr lang="en-US" altLang="en-US" sz="1000"/>
          </a:p>
          <a:p>
            <a:pPr eaLnBrk="1" hangingPunct="1"/>
            <a:r>
              <a:rPr lang="en-US" altLang="en-US" sz="1000"/>
              <a:t>Make yourself a packing list of things you need for every trip- keep it in your suitcase or on your phone so you can add to it if you discover something you didn’t take that you want to make sure you have next time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F47B0E9-6EE0-49F0-AAE4-B8B5367081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F3C755B0-1E2C-4324-82F2-9B41BC5E2840}" type="slidenum">
              <a:rPr lang="en-US" altLang="en-US" smtClean="0"/>
              <a:pPr>
                <a:spcBef>
                  <a:spcPct val="20000"/>
                </a:spcBef>
              </a:pPr>
              <a:t>5</a:t>
            </a:fld>
            <a:endParaRPr lang="en-US" altLang="en-US"/>
          </a:p>
        </p:txBody>
      </p:sp>
      <p:sp>
        <p:nvSpPr>
          <p:cNvPr id="13315" name="Rectangle 2">
            <a:extLst>
              <a:ext uri="{FF2B5EF4-FFF2-40B4-BE49-F238E27FC236}">
                <a16:creationId xmlns:a16="http://schemas.microsoft.com/office/drawing/2014/main" id="{EE6BE417-BEA0-41A6-8907-C9056AC0A53F}"/>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D94F15A-1A78-49F2-B37A-CFE089E425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It is important to note that air travel is not covered under the Americans with Disabilities Act.  The Air Carriers Access Act is the law that protects your right to fly and prevents any commercial airline from discriminating against anyone and refusing service solely on the basis of disability.</a:t>
            </a:r>
          </a:p>
          <a:p>
            <a:pPr eaLnBrk="1" hangingPunct="1"/>
            <a:r>
              <a:rPr lang="en-US" altLang="en-US"/>
              <a:t>We are not going to go into the in’s and out’s of the law, but if you would like to know any other information or more specifics, you can access the Paralyzed Veterans of America website at www.pva.org, which contains an excellent summary of the law. We have one copy here if you would like to look at it, or if you want a copy for your own records, please talk to your recreation therapist and they can get it for you. </a:t>
            </a:r>
            <a:endParaRPr lang="en-US" altLang="en-US" b="1"/>
          </a:p>
          <a:p>
            <a:pPr eaLnBrk="1" hangingPunct="1"/>
            <a:endParaRPr lang="en-US" altLang="en-US" b="1"/>
          </a:p>
          <a:p>
            <a:pPr eaLnBrk="1" hangingPunct="1"/>
            <a:r>
              <a:rPr lang="en-US" altLang="en-US" b="1"/>
              <a:t>Website: </a:t>
            </a:r>
            <a:r>
              <a:rPr lang="en-US" altLang="en-US" u="sng"/>
              <a:t>http://www.pva.org/site/PageServer?pagename=rights_aircarrier&amp;AddInterest=1042</a:t>
            </a:r>
            <a:r>
              <a:rPr lang="en-US" altLang="en-US"/>
              <a:t> , which takes them directly to their interpretation of the regulations (easier to interpret than the regulation itself) and </a:t>
            </a:r>
            <a:r>
              <a:rPr lang="en-US" altLang="en-US" u="sng"/>
              <a:t>http://airconsumer.ost.dot.gov/rules/382short.pdf</a:t>
            </a:r>
            <a:r>
              <a:rPr lang="en-US" altLang="en-US"/>
              <a:t> for a verbatim copy of the regulation that can be printed off and carried for access while traveling.</a:t>
            </a:r>
          </a:p>
          <a:p>
            <a:pPr eaLnBrk="1" hangingPunct="1"/>
            <a:endParaRPr lang="en-US" altLang="en-US"/>
          </a:p>
          <a:p>
            <a:pPr eaLnBrk="1" hangingPunct="1"/>
            <a:r>
              <a:rPr lang="en-US" altLang="en-US"/>
              <a:t>Other countries have laws regarding accessibility in air travel, however they may only pertain to certain types of disabilities or to the actual flight experience while others pertain to different types of disabilities and the airport experience as well. (Examples include: Israeli Code of Practice from the Israeli Ministry of Justice in 2008, Canadian Code of Practice from the Canadian Transportation Agency in 2008, and the UK Department for Transport Code also from 2008) Research your destination if flying to another country to find out what their laws are and what you can expect in terms of assistance and accomodations. </a:t>
            </a:r>
          </a:p>
          <a:p>
            <a:pPr eaLnBrk="1" hangingPunct="1"/>
            <a:endParaRPr lang="en-US" altLang="en-US"/>
          </a:p>
          <a:p>
            <a:pPr eaLnBrk="1" hangingPunct="1"/>
            <a:r>
              <a:rPr lang="en-US" altLang="en-US"/>
              <a:t>It’s also important to note that while domestic carriers are required to cover any damage to your mobility device; international carriers maximum reimbursement rate is limited to $1000. So you may want additional insurance when travel internationally to cover the cost to any damage to your mobility device.</a:t>
            </a:r>
          </a:p>
          <a:p>
            <a:pPr eaLnBrk="1" hangingPunct="1"/>
            <a:endParaRPr lang="en-US" altLang="en-US"/>
          </a:p>
          <a:p>
            <a:pPr eaLnBrk="1" hangingPunct="1"/>
            <a:r>
              <a:rPr lang="en-US" altLang="en-US"/>
              <a:t>You can join the Association for Airline Passenger Rights- membership is $10.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00636E9-9295-4976-845E-59F152F02C43}"/>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3F08C36-6730-41DD-948B-079B41FD06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Personal care attendants are required to be placed beside the traveler with a disability- so when you request the bulkhead seat, your travel companion gets to sit with you.</a:t>
            </a:r>
          </a:p>
        </p:txBody>
      </p:sp>
      <p:sp>
        <p:nvSpPr>
          <p:cNvPr id="15364" name="Slide Number Placeholder 3">
            <a:extLst>
              <a:ext uri="{FF2B5EF4-FFF2-40B4-BE49-F238E27FC236}">
                <a16:creationId xmlns:a16="http://schemas.microsoft.com/office/drawing/2014/main" id="{0FF63F22-E18C-44E3-A34D-921883A85A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3217D50B-C6EB-4ED6-B7C8-3DDCD6451E2A}" type="slidenum">
              <a:rPr lang="en-US" altLang="en-US" smtClean="0"/>
              <a:pPr>
                <a:spcBef>
                  <a:spcPct val="2000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25A2769-2E09-43FB-9A8C-62A482C4FA28}"/>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3417CAE1-DC85-4B4D-83F2-56F2747389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Packing for road trip is different from packing to fly- you have more room when you’re driving so might take an air compressor if you have air tires (vs just bike pump for flying), your own portable hand controls for faster car rental</a:t>
            </a:r>
          </a:p>
          <a:p>
            <a:endParaRPr lang="en-US" altLang="en-US"/>
          </a:p>
          <a:p>
            <a:r>
              <a:rPr lang="en-US" altLang="en-US"/>
              <a:t>Take rain clothes- so when it rains can take cushion cover off, where rain pants and coat- then when you get to destination can take off the rain clothes and put dry cushion cover back on cushion</a:t>
            </a:r>
          </a:p>
          <a:p>
            <a:endParaRPr lang="en-US" altLang="en-US"/>
          </a:p>
          <a:p>
            <a:r>
              <a:rPr lang="en-US" altLang="en-US"/>
              <a:t>Fanny pack- use on feed (wrap around ankles so it rests om your feet in front of you) – easy for you to access with forward lean  but not in good place for pick pockets or thieves to steal</a:t>
            </a:r>
          </a:p>
          <a:p>
            <a:endParaRPr lang="en-US" altLang="en-US"/>
          </a:p>
          <a:p>
            <a:r>
              <a:rPr lang="en-US" altLang="en-US"/>
              <a:t>Bathroom equipment- use garden kneeling pad for cushion in tub OR get collapsible kitchen stool to make seat in the OR use action pad to pad tub bench in hotel room or on bottom of tub OR take home bathroom equipment- ship ahead or pack with you OR request plastic chair, like pool chair, to use in shower with action pad on it for padding</a:t>
            </a:r>
          </a:p>
          <a:p>
            <a:endParaRPr lang="en-US" altLang="en-US"/>
          </a:p>
        </p:txBody>
      </p:sp>
      <p:sp>
        <p:nvSpPr>
          <p:cNvPr id="17412" name="Slide Number Placeholder 3">
            <a:extLst>
              <a:ext uri="{FF2B5EF4-FFF2-40B4-BE49-F238E27FC236}">
                <a16:creationId xmlns:a16="http://schemas.microsoft.com/office/drawing/2014/main" id="{4A2DC8D0-FAF2-4F3B-86DC-82B0194096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54063" indent="-290513">
              <a:defRPr sz="2800">
                <a:solidFill>
                  <a:schemeClr val="tx1"/>
                </a:solidFill>
                <a:latin typeface="Times New Roman" panose="02020603050405020304" pitchFamily="18" charset="0"/>
              </a:defRPr>
            </a:lvl2pPr>
            <a:lvl3pPr marL="1162050" indent="-231775">
              <a:defRPr sz="2800">
                <a:solidFill>
                  <a:schemeClr val="tx1"/>
                </a:solidFill>
                <a:latin typeface="Times New Roman" panose="02020603050405020304" pitchFamily="18" charset="0"/>
              </a:defRPr>
            </a:lvl3pPr>
            <a:lvl4pPr marL="1625600" indent="-231775">
              <a:defRPr sz="2800">
                <a:solidFill>
                  <a:schemeClr val="tx1"/>
                </a:solidFill>
                <a:latin typeface="Times New Roman" panose="02020603050405020304" pitchFamily="18" charset="0"/>
              </a:defRPr>
            </a:lvl4pPr>
            <a:lvl5pPr marL="2090738" indent="-231775">
              <a:defRPr sz="2800">
                <a:solidFill>
                  <a:schemeClr val="tx1"/>
                </a:solidFill>
                <a:latin typeface="Times New Roman" panose="02020603050405020304" pitchFamily="18" charset="0"/>
              </a:defRPr>
            </a:lvl5pPr>
            <a:lvl6pPr marL="2547938" indent="-231775" eaLnBrk="0" fontAlgn="base" hangingPunct="0">
              <a:spcBef>
                <a:spcPct val="0"/>
              </a:spcBef>
              <a:spcAft>
                <a:spcPct val="0"/>
              </a:spcAft>
              <a:defRPr sz="2800">
                <a:solidFill>
                  <a:schemeClr val="tx1"/>
                </a:solidFill>
                <a:latin typeface="Times New Roman" panose="02020603050405020304" pitchFamily="18" charset="0"/>
              </a:defRPr>
            </a:lvl6pPr>
            <a:lvl7pPr marL="3005138" indent="-231775" eaLnBrk="0" fontAlgn="base" hangingPunct="0">
              <a:spcBef>
                <a:spcPct val="0"/>
              </a:spcBef>
              <a:spcAft>
                <a:spcPct val="0"/>
              </a:spcAft>
              <a:defRPr sz="2800">
                <a:solidFill>
                  <a:schemeClr val="tx1"/>
                </a:solidFill>
                <a:latin typeface="Times New Roman" panose="02020603050405020304" pitchFamily="18" charset="0"/>
              </a:defRPr>
            </a:lvl7pPr>
            <a:lvl8pPr marL="3462338" indent="-231775" eaLnBrk="0" fontAlgn="base" hangingPunct="0">
              <a:spcBef>
                <a:spcPct val="0"/>
              </a:spcBef>
              <a:spcAft>
                <a:spcPct val="0"/>
              </a:spcAft>
              <a:defRPr sz="2800">
                <a:solidFill>
                  <a:schemeClr val="tx1"/>
                </a:solidFill>
                <a:latin typeface="Times New Roman" panose="02020603050405020304" pitchFamily="18" charset="0"/>
              </a:defRPr>
            </a:lvl8pPr>
            <a:lvl9pPr marL="3919538" indent="-231775" eaLnBrk="0" fontAlgn="base" hangingPunct="0">
              <a:spcBef>
                <a:spcPct val="0"/>
              </a:spcBef>
              <a:spcAft>
                <a:spcPct val="0"/>
              </a:spcAft>
              <a:defRPr sz="2800">
                <a:solidFill>
                  <a:schemeClr val="tx1"/>
                </a:solidFill>
                <a:latin typeface="Times New Roman" panose="02020603050405020304" pitchFamily="18" charset="0"/>
              </a:defRPr>
            </a:lvl9pPr>
          </a:lstStyle>
          <a:p>
            <a:fld id="{22479284-8B46-4FAD-B357-29E0BC3D6C92}" type="slidenum">
              <a:rPr lang="en-US" altLang="en-US" sz="1200" smtClean="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7B0CD65-F977-466B-A8EC-AA39BB0D0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020FCCBE-C025-49FB-8DB4-BBF41E46AE47}" type="slidenum">
              <a:rPr lang="en-US" altLang="en-US" smtClean="0"/>
              <a:pPr>
                <a:spcBef>
                  <a:spcPct val="20000"/>
                </a:spcBef>
              </a:pPr>
              <a:t>8</a:t>
            </a:fld>
            <a:endParaRPr lang="en-US" altLang="en-US"/>
          </a:p>
        </p:txBody>
      </p:sp>
      <p:sp>
        <p:nvSpPr>
          <p:cNvPr id="19459" name="Rectangle 2">
            <a:extLst>
              <a:ext uri="{FF2B5EF4-FFF2-40B4-BE49-F238E27FC236}">
                <a16:creationId xmlns:a16="http://schemas.microsoft.com/office/drawing/2014/main" id="{997DEC47-0047-4630-91A9-04690C29BD2E}"/>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B60ADA8-DA6E-4509-AD26-37CE9A0FF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a:t>Your thoroughness in packing can greatly impact the success of your trip.</a:t>
            </a:r>
          </a:p>
          <a:p>
            <a:pPr eaLnBrk="1" hangingPunct="1"/>
            <a:r>
              <a:rPr lang="en-US" altLang="en-US" sz="900" b="1"/>
              <a:t>Medications:</a:t>
            </a:r>
            <a:r>
              <a:rPr lang="en-US" altLang="en-US" sz="900"/>
              <a:t> Make sure you bring all medications with you.  Do </a:t>
            </a:r>
            <a:r>
              <a:rPr lang="en-US" altLang="en-US" sz="900" b="1" i="1"/>
              <a:t>not</a:t>
            </a:r>
            <a:r>
              <a:rPr lang="en-US" altLang="en-US" sz="900"/>
              <a:t> pack them in your luggage that will get stored in the cargo area.  Make sure to put all meds in your carry on luggage.</a:t>
            </a:r>
          </a:p>
          <a:p>
            <a:pPr eaLnBrk="1" hangingPunct="1"/>
            <a:r>
              <a:rPr lang="en-US" altLang="en-US" sz="900" b="1"/>
              <a:t>Personal Care Supplies:</a:t>
            </a:r>
            <a:r>
              <a:rPr lang="en-US" altLang="en-US" sz="900"/>
              <a:t> Again, make sure you bring all necessary personal care supplies.  Always bring extra, for most of your supplies could potentially be very difficult to find in a regular drug store.  You always want to be prepared in the event that something out of the ordinary occurs.  As with your medications, you want to pack your personal care supplies in your carry on luggage.  If your stored luggage gets lost, at least you will have your personal care supplies on board with you. It is important to note that you are not limited to the one bag maximum for carry on.  Any personal care supply that you need can be brought on board with you.</a:t>
            </a:r>
          </a:p>
          <a:p>
            <a:pPr eaLnBrk="1" hangingPunct="1"/>
            <a:r>
              <a:rPr lang="en-US" altLang="en-US" sz="900" b="1"/>
              <a:t>Important Documents to Keep With You:</a:t>
            </a:r>
          </a:p>
          <a:p>
            <a:pPr eaLnBrk="1" hangingPunct="1"/>
            <a:r>
              <a:rPr lang="en-US" altLang="en-US" sz="900"/>
              <a:t>	</a:t>
            </a:r>
            <a:r>
              <a:rPr lang="en-US" altLang="en-US" sz="900" b="1" i="1" u="sng"/>
              <a:t>List of Medications:</a:t>
            </a:r>
            <a:r>
              <a:rPr lang="en-US" altLang="en-US" sz="900"/>
              <a:t>  In the event that  you have an accident or need emergency medical care, it will be much easier to tell unfamiliar doctors the medications you are on, including names and dosages, and what you are taking the med for.  </a:t>
            </a:r>
          </a:p>
          <a:p>
            <a:pPr eaLnBrk="1" hangingPunct="1"/>
            <a:r>
              <a:rPr lang="en-US" altLang="en-US" sz="900"/>
              <a:t>	</a:t>
            </a:r>
            <a:r>
              <a:rPr lang="en-US" altLang="en-US" sz="900" b="1" i="1" u="sng"/>
              <a:t>Physicians Names:</a:t>
            </a:r>
            <a:r>
              <a:rPr lang="en-US" altLang="en-US" sz="900"/>
              <a:t> Again, if something happens and you need a prescription called in or an emergency doctor needs to find out medical information on you, having your physician’s name readily available will make the process easier.</a:t>
            </a:r>
          </a:p>
          <a:p>
            <a:pPr eaLnBrk="1" hangingPunct="1"/>
            <a:r>
              <a:rPr lang="en-US" altLang="en-US" sz="900"/>
              <a:t>	</a:t>
            </a:r>
            <a:r>
              <a:rPr lang="en-US" altLang="en-US" sz="900" b="1" i="1" u="sng"/>
              <a:t>Medical Diagnosis:</a:t>
            </a:r>
            <a:r>
              <a:rPr lang="en-US" altLang="en-US" sz="900"/>
              <a:t>  With your physician information, having your level of injury, any residual effects from the injury, medical conditions, etc, may prove to be useful in the event of an emergency.  If you are at risk for autonomic dysreflexia, having your dysreflexia card will be helpful to hospitals/doctors that may not be familiar with the medical emergency.</a:t>
            </a:r>
          </a:p>
          <a:p>
            <a:pPr eaLnBrk="1" hangingPunct="1"/>
            <a:r>
              <a:rPr lang="en-US" altLang="en-US" sz="900"/>
              <a:t>*Always keep you insurance information close at hand, again, in the event of an emergency. </a:t>
            </a:r>
          </a:p>
          <a:p>
            <a:pPr eaLnBrk="1" hangingPunct="1"/>
            <a:r>
              <a:rPr lang="en-US" altLang="en-US" sz="900"/>
              <a:t>**If you are traveling to a foreign country, there is a service provided by the International Association for Medical Assistance to Travelers where you would be able to get a list of English Speaking medical providers by country.  This resource is in your travel resource packet.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D458F15A-42A1-4326-8695-AC1832E02CB8}"/>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E0ED754D-8F89-4D94-A8AF-1A82639031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Never be afraid to ask to speak with a manager if you feel like the TSA agent you are working with is not understanding your needs or is asking things of you that you cannot perform. You don’t have to explain your disability or your personal care needs- if you have adapted equipment (ex. dining with dignity fork) or medical supplies (ex. Vaseline or lubricant) that you need for your personal care than simply stating “I need that for my personal care” is sufficient – if they have a question or aren’t listening, ask to speak with a manager.</a:t>
            </a:r>
          </a:p>
        </p:txBody>
      </p:sp>
      <p:sp>
        <p:nvSpPr>
          <p:cNvPr id="21508" name="Slide Number Placeholder 3">
            <a:extLst>
              <a:ext uri="{FF2B5EF4-FFF2-40B4-BE49-F238E27FC236}">
                <a16:creationId xmlns:a16="http://schemas.microsoft.com/office/drawing/2014/main" id="{7C3A28D9-3E09-42FC-AC43-246A5558D5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4063" indent="-290513">
              <a:spcBef>
                <a:spcPct val="30000"/>
              </a:spcBef>
              <a:defRPr sz="1200">
                <a:solidFill>
                  <a:schemeClr val="tx1"/>
                </a:solidFill>
                <a:latin typeface="Times New Roman" panose="02020603050405020304" pitchFamily="18" charset="0"/>
              </a:defRPr>
            </a:lvl2pPr>
            <a:lvl3pPr marL="1162050" indent="-231775">
              <a:spcBef>
                <a:spcPct val="30000"/>
              </a:spcBef>
              <a:defRPr sz="1200">
                <a:solidFill>
                  <a:schemeClr val="tx1"/>
                </a:solidFill>
                <a:latin typeface="Times New Roman" panose="02020603050405020304" pitchFamily="18" charset="0"/>
              </a:defRPr>
            </a:lvl3pPr>
            <a:lvl4pPr marL="1625600" indent="-231775">
              <a:spcBef>
                <a:spcPct val="30000"/>
              </a:spcBef>
              <a:defRPr sz="1200">
                <a:solidFill>
                  <a:schemeClr val="tx1"/>
                </a:solidFill>
                <a:latin typeface="Times New Roman" panose="02020603050405020304" pitchFamily="18" charset="0"/>
              </a:defRPr>
            </a:lvl4pPr>
            <a:lvl5pPr marL="2090738" indent="-231775">
              <a:spcBef>
                <a:spcPct val="30000"/>
              </a:spcBef>
              <a:defRPr sz="1200">
                <a:solidFill>
                  <a:schemeClr val="tx1"/>
                </a:solidFill>
                <a:latin typeface="Times New Roman" panose="02020603050405020304" pitchFamily="18" charset="0"/>
              </a:defRPr>
            </a:lvl5pPr>
            <a:lvl6pPr marL="2547938" indent="-231775" eaLnBrk="0" fontAlgn="base" hangingPunct="0">
              <a:spcBef>
                <a:spcPct val="30000"/>
              </a:spcBef>
              <a:spcAft>
                <a:spcPct val="0"/>
              </a:spcAft>
              <a:defRPr sz="1200">
                <a:solidFill>
                  <a:schemeClr val="tx1"/>
                </a:solidFill>
                <a:latin typeface="Times New Roman" panose="02020603050405020304" pitchFamily="18" charset="0"/>
              </a:defRPr>
            </a:lvl6pPr>
            <a:lvl7pPr marL="3005138" indent="-231775" eaLnBrk="0" fontAlgn="base" hangingPunct="0">
              <a:spcBef>
                <a:spcPct val="30000"/>
              </a:spcBef>
              <a:spcAft>
                <a:spcPct val="0"/>
              </a:spcAft>
              <a:defRPr sz="1200">
                <a:solidFill>
                  <a:schemeClr val="tx1"/>
                </a:solidFill>
                <a:latin typeface="Times New Roman" panose="02020603050405020304" pitchFamily="18" charset="0"/>
              </a:defRPr>
            </a:lvl7pPr>
            <a:lvl8pPr marL="3462338" indent="-231775" eaLnBrk="0" fontAlgn="base" hangingPunct="0">
              <a:spcBef>
                <a:spcPct val="30000"/>
              </a:spcBef>
              <a:spcAft>
                <a:spcPct val="0"/>
              </a:spcAft>
              <a:defRPr sz="1200">
                <a:solidFill>
                  <a:schemeClr val="tx1"/>
                </a:solidFill>
                <a:latin typeface="Times New Roman" panose="02020603050405020304" pitchFamily="18" charset="0"/>
              </a:defRPr>
            </a:lvl8pPr>
            <a:lvl9pPr marL="3919538" indent="-2317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20000"/>
              </a:spcBef>
            </a:pPr>
            <a:fld id="{7986096B-C28C-4A97-AE7A-ABC71DCA7ABC}" type="slidenum">
              <a:rPr lang="en-US" altLang="en-US" smtClean="0"/>
              <a:pPr>
                <a:spcBef>
                  <a:spcPct val="2000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EC86D40-A2C0-4ADC-B015-6E934B3073B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7172375-7E21-4114-9331-81406A2C6E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6D7854-FD66-41F2-9C9E-1E6D9B87C680}"/>
              </a:ext>
            </a:extLst>
          </p:cNvPr>
          <p:cNvSpPr>
            <a:spLocks noGrp="1"/>
          </p:cNvSpPr>
          <p:nvPr>
            <p:ph type="sldNum" sz="quarter" idx="12"/>
          </p:nvPr>
        </p:nvSpPr>
        <p:spPr/>
        <p:txBody>
          <a:bodyPr/>
          <a:lstStyle>
            <a:lvl1pPr>
              <a:defRPr/>
            </a:lvl1pPr>
          </a:lstStyle>
          <a:p>
            <a:pPr>
              <a:defRPr/>
            </a:pPr>
            <a:fld id="{9CC3F6BA-D794-4E12-AFD5-CB4B6F862B9D}" type="slidenum">
              <a:rPr lang="en-US" altLang="en-US"/>
              <a:pPr>
                <a:defRPr/>
              </a:pPr>
              <a:t>‹#›</a:t>
            </a:fld>
            <a:endParaRPr lang="en-US" altLang="en-US"/>
          </a:p>
        </p:txBody>
      </p:sp>
    </p:spTree>
    <p:extLst>
      <p:ext uri="{BB962C8B-B14F-4D97-AF65-F5344CB8AC3E}">
        <p14:creationId xmlns:p14="http://schemas.microsoft.com/office/powerpoint/2010/main" val="264377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23329-510A-47E4-81D0-F2FF23B998D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E549328-44BA-46FF-BF92-4C40D26FB6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872237-0D28-4910-9669-58760A8AAF28}"/>
              </a:ext>
            </a:extLst>
          </p:cNvPr>
          <p:cNvSpPr>
            <a:spLocks noGrp="1"/>
          </p:cNvSpPr>
          <p:nvPr>
            <p:ph type="sldNum" sz="quarter" idx="12"/>
          </p:nvPr>
        </p:nvSpPr>
        <p:spPr/>
        <p:txBody>
          <a:bodyPr/>
          <a:lstStyle>
            <a:lvl1pPr>
              <a:defRPr/>
            </a:lvl1pPr>
          </a:lstStyle>
          <a:p>
            <a:pPr>
              <a:defRPr/>
            </a:pPr>
            <a:fld id="{646BAA3B-4C4F-4698-9981-141DB0F69080}" type="slidenum">
              <a:rPr lang="en-US" altLang="en-US"/>
              <a:pPr>
                <a:defRPr/>
              </a:pPr>
              <a:t>‹#›</a:t>
            </a:fld>
            <a:endParaRPr lang="en-US" altLang="en-US"/>
          </a:p>
        </p:txBody>
      </p:sp>
    </p:spTree>
    <p:extLst>
      <p:ext uri="{BB962C8B-B14F-4D97-AF65-F5344CB8AC3E}">
        <p14:creationId xmlns:p14="http://schemas.microsoft.com/office/powerpoint/2010/main" val="2155642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0E1B0-9FCF-4F87-B469-BC4A3CD446E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854CC0B-C919-4F72-9A2F-FB1937DA2D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DE5704-46E6-478E-9DA7-5E15118DD68E}"/>
              </a:ext>
            </a:extLst>
          </p:cNvPr>
          <p:cNvSpPr>
            <a:spLocks noGrp="1"/>
          </p:cNvSpPr>
          <p:nvPr>
            <p:ph type="sldNum" sz="quarter" idx="12"/>
          </p:nvPr>
        </p:nvSpPr>
        <p:spPr/>
        <p:txBody>
          <a:bodyPr/>
          <a:lstStyle>
            <a:lvl1pPr>
              <a:defRPr/>
            </a:lvl1pPr>
          </a:lstStyle>
          <a:p>
            <a:pPr>
              <a:defRPr/>
            </a:pPr>
            <a:fld id="{9B53A933-D920-4A90-B158-26D50AA1D027}" type="slidenum">
              <a:rPr lang="en-US" altLang="en-US"/>
              <a:pPr>
                <a:defRPr/>
              </a:pPr>
              <a:t>‹#›</a:t>
            </a:fld>
            <a:endParaRPr lang="en-US" altLang="en-US"/>
          </a:p>
        </p:txBody>
      </p:sp>
    </p:spTree>
    <p:extLst>
      <p:ext uri="{BB962C8B-B14F-4D97-AF65-F5344CB8AC3E}">
        <p14:creationId xmlns:p14="http://schemas.microsoft.com/office/powerpoint/2010/main" val="3664590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3">
            <a:extLst>
              <a:ext uri="{FF2B5EF4-FFF2-40B4-BE49-F238E27FC236}">
                <a16:creationId xmlns:a16="http://schemas.microsoft.com/office/drawing/2014/main" id="{A5A0169B-7200-4C14-8AFA-D552A5DEC61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62983CF-2FC9-41A7-9FB7-5FA2E7152C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D67AACB-AD3A-4751-993E-690679DD76EA}"/>
              </a:ext>
            </a:extLst>
          </p:cNvPr>
          <p:cNvSpPr>
            <a:spLocks noGrp="1"/>
          </p:cNvSpPr>
          <p:nvPr>
            <p:ph type="sldNum" sz="quarter" idx="12"/>
          </p:nvPr>
        </p:nvSpPr>
        <p:spPr/>
        <p:txBody>
          <a:bodyPr/>
          <a:lstStyle>
            <a:lvl1pPr>
              <a:defRPr/>
            </a:lvl1pPr>
          </a:lstStyle>
          <a:p>
            <a:pPr>
              <a:defRPr/>
            </a:pPr>
            <a:fld id="{9940A9C4-2453-42F3-9B37-8E6509761335}" type="slidenum">
              <a:rPr lang="en-US" altLang="en-US"/>
              <a:pPr>
                <a:defRPr/>
              </a:pPr>
              <a:t>‹#›</a:t>
            </a:fld>
            <a:endParaRPr lang="en-US" altLang="en-US"/>
          </a:p>
        </p:txBody>
      </p:sp>
    </p:spTree>
    <p:extLst>
      <p:ext uri="{BB962C8B-B14F-4D97-AF65-F5344CB8AC3E}">
        <p14:creationId xmlns:p14="http://schemas.microsoft.com/office/powerpoint/2010/main" val="52601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E36DB-3E35-475D-A481-F549F53C8E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08C52AC-18D1-4592-A638-2D01371370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5AEBBC-FBBD-4355-9A4F-C72789F456FA}"/>
              </a:ext>
            </a:extLst>
          </p:cNvPr>
          <p:cNvSpPr>
            <a:spLocks noGrp="1"/>
          </p:cNvSpPr>
          <p:nvPr>
            <p:ph type="sldNum" sz="quarter" idx="12"/>
          </p:nvPr>
        </p:nvSpPr>
        <p:spPr/>
        <p:txBody>
          <a:bodyPr/>
          <a:lstStyle>
            <a:lvl1pPr>
              <a:defRPr/>
            </a:lvl1pPr>
          </a:lstStyle>
          <a:p>
            <a:pPr>
              <a:defRPr/>
            </a:pPr>
            <a:fld id="{92181449-CF89-4622-BE57-8844EF7A2B95}" type="slidenum">
              <a:rPr lang="en-US" altLang="en-US"/>
              <a:pPr>
                <a:defRPr/>
              </a:pPr>
              <a:t>‹#›</a:t>
            </a:fld>
            <a:endParaRPr lang="en-US" altLang="en-US"/>
          </a:p>
        </p:txBody>
      </p:sp>
    </p:spTree>
    <p:extLst>
      <p:ext uri="{BB962C8B-B14F-4D97-AF65-F5344CB8AC3E}">
        <p14:creationId xmlns:p14="http://schemas.microsoft.com/office/powerpoint/2010/main" val="393574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F23810-1C87-4EE9-8327-11BD901CE23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B54F72F-8B9E-4EFE-9D62-8BE2D3BB33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9D1659-336E-4B01-8C8E-29F3E3C9875C}"/>
              </a:ext>
            </a:extLst>
          </p:cNvPr>
          <p:cNvSpPr>
            <a:spLocks noGrp="1"/>
          </p:cNvSpPr>
          <p:nvPr>
            <p:ph type="sldNum" sz="quarter" idx="12"/>
          </p:nvPr>
        </p:nvSpPr>
        <p:spPr/>
        <p:txBody>
          <a:bodyPr/>
          <a:lstStyle>
            <a:lvl1pPr>
              <a:defRPr/>
            </a:lvl1pPr>
          </a:lstStyle>
          <a:p>
            <a:pPr>
              <a:defRPr/>
            </a:pPr>
            <a:fld id="{3511F809-EA4B-4915-B794-EFE3FFC61A3A}" type="slidenum">
              <a:rPr lang="en-US" altLang="en-US"/>
              <a:pPr>
                <a:defRPr/>
              </a:pPr>
              <a:t>‹#›</a:t>
            </a:fld>
            <a:endParaRPr lang="en-US" altLang="en-US"/>
          </a:p>
        </p:txBody>
      </p:sp>
    </p:spTree>
    <p:extLst>
      <p:ext uri="{BB962C8B-B14F-4D97-AF65-F5344CB8AC3E}">
        <p14:creationId xmlns:p14="http://schemas.microsoft.com/office/powerpoint/2010/main" val="141836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25E8AB-804D-4E8A-B9A5-6DD8A72703F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B7EC4C9-BFCC-4D13-9EEF-DB65BA2A26E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5EE3B6-E0A5-4ABE-9FCE-2DC57CF3A60D}"/>
              </a:ext>
            </a:extLst>
          </p:cNvPr>
          <p:cNvSpPr>
            <a:spLocks noGrp="1"/>
          </p:cNvSpPr>
          <p:nvPr>
            <p:ph type="sldNum" sz="quarter" idx="12"/>
          </p:nvPr>
        </p:nvSpPr>
        <p:spPr/>
        <p:txBody>
          <a:bodyPr/>
          <a:lstStyle>
            <a:lvl1pPr>
              <a:defRPr/>
            </a:lvl1pPr>
          </a:lstStyle>
          <a:p>
            <a:pPr>
              <a:defRPr/>
            </a:pPr>
            <a:fld id="{AB5CF245-C9C3-4F9B-8AAE-BFC5825F8850}" type="slidenum">
              <a:rPr lang="en-US" altLang="en-US"/>
              <a:pPr>
                <a:defRPr/>
              </a:pPr>
              <a:t>‹#›</a:t>
            </a:fld>
            <a:endParaRPr lang="en-US" altLang="en-US"/>
          </a:p>
        </p:txBody>
      </p:sp>
    </p:spTree>
    <p:extLst>
      <p:ext uri="{BB962C8B-B14F-4D97-AF65-F5344CB8AC3E}">
        <p14:creationId xmlns:p14="http://schemas.microsoft.com/office/powerpoint/2010/main" val="187724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2BCCD3F-76FD-4324-85B8-5E18A5517FD2}"/>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AE9ADBFF-B68D-4418-B482-FA3AEEE7DF4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1731063-7C8E-4096-8DAD-3160503364BA}"/>
              </a:ext>
            </a:extLst>
          </p:cNvPr>
          <p:cNvSpPr>
            <a:spLocks noGrp="1"/>
          </p:cNvSpPr>
          <p:nvPr>
            <p:ph type="sldNum" sz="quarter" idx="12"/>
          </p:nvPr>
        </p:nvSpPr>
        <p:spPr/>
        <p:txBody>
          <a:bodyPr/>
          <a:lstStyle>
            <a:lvl1pPr>
              <a:defRPr/>
            </a:lvl1pPr>
          </a:lstStyle>
          <a:p>
            <a:pPr>
              <a:defRPr/>
            </a:pPr>
            <a:fld id="{EF63DB32-2CB1-4C39-B59E-F95B07549CB6}" type="slidenum">
              <a:rPr lang="en-US" altLang="en-US"/>
              <a:pPr>
                <a:defRPr/>
              </a:pPr>
              <a:t>‹#›</a:t>
            </a:fld>
            <a:endParaRPr lang="en-US" altLang="en-US"/>
          </a:p>
        </p:txBody>
      </p:sp>
    </p:spTree>
    <p:extLst>
      <p:ext uri="{BB962C8B-B14F-4D97-AF65-F5344CB8AC3E}">
        <p14:creationId xmlns:p14="http://schemas.microsoft.com/office/powerpoint/2010/main" val="400275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CA5B238-CB11-4CA7-8173-4E1FE4802B5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9F915E29-EF93-4B7F-833D-B0EA87945A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5DB438-A271-4802-9ABE-BE176B85BB49}"/>
              </a:ext>
            </a:extLst>
          </p:cNvPr>
          <p:cNvSpPr>
            <a:spLocks noGrp="1"/>
          </p:cNvSpPr>
          <p:nvPr>
            <p:ph type="sldNum" sz="quarter" idx="12"/>
          </p:nvPr>
        </p:nvSpPr>
        <p:spPr/>
        <p:txBody>
          <a:bodyPr/>
          <a:lstStyle>
            <a:lvl1pPr>
              <a:defRPr/>
            </a:lvl1pPr>
          </a:lstStyle>
          <a:p>
            <a:pPr>
              <a:defRPr/>
            </a:pPr>
            <a:fld id="{1A8AA14D-B8F6-4558-B3D2-301A38690E6A}" type="slidenum">
              <a:rPr lang="en-US" altLang="en-US"/>
              <a:pPr>
                <a:defRPr/>
              </a:pPr>
              <a:t>‹#›</a:t>
            </a:fld>
            <a:endParaRPr lang="en-US" altLang="en-US"/>
          </a:p>
        </p:txBody>
      </p:sp>
    </p:spTree>
    <p:extLst>
      <p:ext uri="{BB962C8B-B14F-4D97-AF65-F5344CB8AC3E}">
        <p14:creationId xmlns:p14="http://schemas.microsoft.com/office/powerpoint/2010/main" val="4742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563D70-B8D3-4075-BED3-C5A87AE28D38}"/>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25FCC935-42FE-4AE7-A861-77907DB5107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393FDF6-E8FB-4B1A-AD4D-B233C807B140}"/>
              </a:ext>
            </a:extLst>
          </p:cNvPr>
          <p:cNvSpPr>
            <a:spLocks noGrp="1"/>
          </p:cNvSpPr>
          <p:nvPr>
            <p:ph type="sldNum" sz="quarter" idx="12"/>
          </p:nvPr>
        </p:nvSpPr>
        <p:spPr/>
        <p:txBody>
          <a:bodyPr/>
          <a:lstStyle>
            <a:lvl1pPr>
              <a:defRPr/>
            </a:lvl1pPr>
          </a:lstStyle>
          <a:p>
            <a:pPr>
              <a:defRPr/>
            </a:pPr>
            <a:fld id="{3D58EB9A-8590-4A33-BBBD-3C2ADFA319BB}" type="slidenum">
              <a:rPr lang="en-US" altLang="en-US"/>
              <a:pPr>
                <a:defRPr/>
              </a:pPr>
              <a:t>‹#›</a:t>
            </a:fld>
            <a:endParaRPr lang="en-US" altLang="en-US"/>
          </a:p>
        </p:txBody>
      </p:sp>
    </p:spTree>
    <p:extLst>
      <p:ext uri="{BB962C8B-B14F-4D97-AF65-F5344CB8AC3E}">
        <p14:creationId xmlns:p14="http://schemas.microsoft.com/office/powerpoint/2010/main" val="232042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6CE431-2CC9-49D3-9CDD-CCE109FC8A2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EEC2EE3-2DB8-4BBD-96D5-530E2E6919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7CAE79-BC20-45F6-AE99-C3BB590A20AE}"/>
              </a:ext>
            </a:extLst>
          </p:cNvPr>
          <p:cNvSpPr>
            <a:spLocks noGrp="1"/>
          </p:cNvSpPr>
          <p:nvPr>
            <p:ph type="sldNum" sz="quarter" idx="12"/>
          </p:nvPr>
        </p:nvSpPr>
        <p:spPr/>
        <p:txBody>
          <a:bodyPr/>
          <a:lstStyle>
            <a:lvl1pPr>
              <a:defRPr/>
            </a:lvl1pPr>
          </a:lstStyle>
          <a:p>
            <a:pPr>
              <a:defRPr/>
            </a:pPr>
            <a:fld id="{55A54F29-CB66-4982-BEF6-21F1FFA80DC0}" type="slidenum">
              <a:rPr lang="en-US" altLang="en-US"/>
              <a:pPr>
                <a:defRPr/>
              </a:pPr>
              <a:t>‹#›</a:t>
            </a:fld>
            <a:endParaRPr lang="en-US" altLang="en-US"/>
          </a:p>
        </p:txBody>
      </p:sp>
    </p:spTree>
    <p:extLst>
      <p:ext uri="{BB962C8B-B14F-4D97-AF65-F5344CB8AC3E}">
        <p14:creationId xmlns:p14="http://schemas.microsoft.com/office/powerpoint/2010/main" val="294656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AF9DA06-F218-48A4-ABBA-6E52C6050AA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49C9244-4510-469C-8CFC-F1456010DF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5F36DF-965C-4585-AB38-FA44AF95875C}"/>
              </a:ext>
            </a:extLst>
          </p:cNvPr>
          <p:cNvSpPr>
            <a:spLocks noGrp="1"/>
          </p:cNvSpPr>
          <p:nvPr>
            <p:ph type="sldNum" sz="quarter" idx="12"/>
          </p:nvPr>
        </p:nvSpPr>
        <p:spPr/>
        <p:txBody>
          <a:bodyPr/>
          <a:lstStyle>
            <a:lvl1pPr>
              <a:defRPr/>
            </a:lvl1pPr>
          </a:lstStyle>
          <a:p>
            <a:pPr>
              <a:defRPr/>
            </a:pPr>
            <a:fld id="{89ADFB59-AA14-48F5-82C8-EA49895A57F9}" type="slidenum">
              <a:rPr lang="en-US" altLang="en-US"/>
              <a:pPr>
                <a:defRPr/>
              </a:pPr>
              <a:t>‹#›</a:t>
            </a:fld>
            <a:endParaRPr lang="en-US" altLang="en-US"/>
          </a:p>
        </p:txBody>
      </p:sp>
    </p:spTree>
    <p:extLst>
      <p:ext uri="{BB962C8B-B14F-4D97-AF65-F5344CB8AC3E}">
        <p14:creationId xmlns:p14="http://schemas.microsoft.com/office/powerpoint/2010/main" val="324261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E6D457-5B6F-4500-811A-17182046314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8CBF6C-7457-4B7D-BB31-01E7E3B8A08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F02E2D9-C0CC-4A06-9E34-7CEA53F0F2B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Char char="–"/>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784BB142-02EA-455A-ADD7-79D9B87BE9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Char char="–"/>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2AB7B57-245B-4C9A-BEC5-63AF13DD792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buFontTx/>
              <a:buChar char="–"/>
              <a:defRPr sz="1200">
                <a:solidFill>
                  <a:srgbClr val="898989"/>
                </a:solidFill>
                <a:latin typeface="Calibri" panose="020F0502020204030204" pitchFamily="34" charset="0"/>
              </a:defRPr>
            </a:lvl1pPr>
          </a:lstStyle>
          <a:p>
            <a:pPr>
              <a:defRPr/>
            </a:pPr>
            <a:fld id="{8E2D2430-7562-4645-BCA5-AF9DFB0304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epicalsolutions.com/post-portfolio/icon-wheelchairs-aisle-chair/"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kcushion.com/" TargetMode="External"/><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hyperlink" Target="http://www.elderdepot.com/customer/product.php?productid=1173&amp;cat=271&amp;page=2"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s://www.delta.com/us/en/accessible-travel-services/overview"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pva.org/site/PageServer?pagename=rights_aircarrier&amp;AddInterest=104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AE5FA4D3-CE4B-4581-839B-B30A19514BE7}"/>
              </a:ext>
            </a:extLst>
          </p:cNvPr>
          <p:cNvSpPr>
            <a:spLocks noGrp="1"/>
          </p:cNvSpPr>
          <p:nvPr>
            <p:ph type="title"/>
          </p:nvPr>
        </p:nvSpPr>
        <p:spPr>
          <a:xfrm>
            <a:off x="685800" y="914400"/>
            <a:ext cx="7772400" cy="4191000"/>
          </a:xfrm>
        </p:spPr>
        <p:txBody>
          <a:bodyPr/>
          <a:lstStyle/>
          <a:p>
            <a:pPr eaLnBrk="1" hangingPunct="1"/>
            <a:r>
              <a:rPr lang="en-US" altLang="en-US" b="1"/>
              <a:t>Travel Class for Frequent Travelers</a:t>
            </a:r>
            <a:br>
              <a:rPr lang="en-US" altLang="en-US" b="1"/>
            </a:br>
            <a:r>
              <a:rPr lang="en-US" altLang="en-US" sz="2400" b="1"/>
              <a:t>Recreation Therapy Department</a:t>
            </a:r>
            <a:br>
              <a:rPr lang="en-US" altLang="en-US" b="1"/>
            </a:br>
            <a:br>
              <a:rPr lang="en-US" altLang="en-US" b="1"/>
            </a:br>
            <a:br>
              <a:rPr lang="en-US" altLang="en-US" b="1"/>
            </a:br>
            <a:br>
              <a:rPr lang="en-US" altLang="en-US" b="1"/>
            </a:br>
            <a:endParaRPr lang="en-US" altLang="en-US" b="1"/>
          </a:p>
        </p:txBody>
      </p:sp>
      <p:graphicFrame>
        <p:nvGraphicFramePr>
          <p:cNvPr id="4099" name="Object 5">
            <a:extLst>
              <a:ext uri="{FF2B5EF4-FFF2-40B4-BE49-F238E27FC236}">
                <a16:creationId xmlns:a16="http://schemas.microsoft.com/office/drawing/2014/main" id="{BD954FCD-2CAA-4211-ABA8-61CA885023EF}"/>
              </a:ext>
            </a:extLst>
          </p:cNvPr>
          <p:cNvGraphicFramePr>
            <a:graphicFrameLocks noGrp="1" noChangeAspect="1"/>
          </p:cNvGraphicFramePr>
          <p:nvPr>
            <p:ph type="body" sz="half" idx="1"/>
          </p:nvPr>
        </p:nvGraphicFramePr>
        <p:xfrm>
          <a:off x="2895600" y="2743200"/>
          <a:ext cx="3810000" cy="3017838"/>
        </p:xfrm>
        <a:graphic>
          <a:graphicData uri="http://schemas.openxmlformats.org/presentationml/2006/ole">
            <mc:AlternateContent xmlns:mc="http://schemas.openxmlformats.org/markup-compatibility/2006">
              <mc:Choice xmlns:v="urn:schemas-microsoft-com:vml" Requires="v">
                <p:oleObj spid="_x0000_s4105" name="Clip" r:id="rId4" imgW="4123853" imgH="3266792" progId="MS_ClipArt_Gallery.5">
                  <p:embed/>
                </p:oleObj>
              </mc:Choice>
              <mc:Fallback>
                <p:oleObj name="Clip" r:id="rId4" imgW="4123853" imgH="3266792" progId="MS_ClipArt_Gallery.5">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743200"/>
                        <a:ext cx="3810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A5A6572-56A8-499C-A3C2-A416072360BB}"/>
              </a:ext>
            </a:extLst>
          </p:cNvPr>
          <p:cNvSpPr>
            <a:spLocks noGrp="1"/>
          </p:cNvSpPr>
          <p:nvPr>
            <p:ph type="title"/>
          </p:nvPr>
        </p:nvSpPr>
        <p:spPr>
          <a:xfrm>
            <a:off x="609600" y="381000"/>
            <a:ext cx="7772400" cy="1143000"/>
          </a:xfrm>
        </p:spPr>
        <p:txBody>
          <a:bodyPr/>
          <a:lstStyle/>
          <a:p>
            <a:pPr eaLnBrk="1" hangingPunct="1"/>
            <a:r>
              <a:rPr lang="en-US" altLang="en-US"/>
              <a:t>Air Travel Tips</a:t>
            </a:r>
          </a:p>
        </p:txBody>
      </p:sp>
      <p:sp>
        <p:nvSpPr>
          <p:cNvPr id="22531" name="Rectangle 3">
            <a:extLst>
              <a:ext uri="{FF2B5EF4-FFF2-40B4-BE49-F238E27FC236}">
                <a16:creationId xmlns:a16="http://schemas.microsoft.com/office/drawing/2014/main" id="{AF3460C1-6DEA-4325-AE8B-A425A48034F1}"/>
              </a:ext>
            </a:extLst>
          </p:cNvPr>
          <p:cNvSpPr>
            <a:spLocks noGrp="1"/>
          </p:cNvSpPr>
          <p:nvPr>
            <p:ph idx="1"/>
          </p:nvPr>
        </p:nvSpPr>
        <p:spPr>
          <a:xfrm>
            <a:off x="685800" y="1524000"/>
            <a:ext cx="7772400" cy="4572000"/>
          </a:xfrm>
        </p:spPr>
        <p:txBody>
          <a:bodyPr/>
          <a:lstStyle/>
          <a:p>
            <a:pPr eaLnBrk="1" hangingPunct="1">
              <a:lnSpc>
                <a:spcPct val="90000"/>
              </a:lnSpc>
            </a:pPr>
            <a:r>
              <a:rPr lang="en-US" altLang="en-US" sz="2400"/>
              <a:t>For Domestic flights arrive at least 1.5 - 2 hours prior to departure and For International Flights arrive at least 2.5 - 3 hours in advance of your flight.  You must be at the gate 15 minutes prior to boarding for domestic flights and 45 minutes prior to the boarding of any international flight. </a:t>
            </a:r>
          </a:p>
          <a:p>
            <a:pPr eaLnBrk="1" hangingPunct="1">
              <a:lnSpc>
                <a:spcPct val="90000"/>
              </a:lnSpc>
            </a:pPr>
            <a:r>
              <a:rPr lang="en-US" altLang="en-US" sz="2400"/>
              <a:t>Do </a:t>
            </a:r>
            <a:r>
              <a:rPr lang="en-US" altLang="en-US" sz="2400" b="1" i="1"/>
              <a:t>NOT</a:t>
            </a:r>
            <a:r>
              <a:rPr lang="en-US" altLang="en-US" sz="2400"/>
              <a:t> check your chair as baggage.  </a:t>
            </a:r>
          </a:p>
          <a:p>
            <a:pPr eaLnBrk="1" hangingPunct="1">
              <a:lnSpc>
                <a:spcPct val="90000"/>
              </a:lnSpc>
            </a:pPr>
            <a:r>
              <a:rPr lang="en-US" altLang="en-US" sz="2400"/>
              <a:t>Confirm seating and transportation/boarding assistance needed. Transfers always occur at the door of the aircraft. </a:t>
            </a:r>
          </a:p>
          <a:p>
            <a:pPr eaLnBrk="1" hangingPunct="1">
              <a:lnSpc>
                <a:spcPct val="90000"/>
              </a:lnSpc>
            </a:pPr>
            <a:r>
              <a:rPr lang="en-US" altLang="en-US" sz="2400"/>
              <a:t>Secure all removable parts of wheelchair. </a:t>
            </a:r>
          </a:p>
          <a:p>
            <a:pPr eaLnBrk="1" hangingPunct="1">
              <a:lnSpc>
                <a:spcPct val="90000"/>
              </a:lnSpc>
            </a:pPr>
            <a:r>
              <a:rPr lang="en-US" altLang="en-US" sz="2400"/>
              <a:t>For power wheelchair- laminate instructions on the wheelchair for how to disengage the motor and secure your drive system.</a:t>
            </a:r>
          </a:p>
          <a:p>
            <a:pPr eaLnBrk="1" hangingPunct="1">
              <a:lnSpc>
                <a:spcPct val="90000"/>
              </a:lnSpc>
              <a:buFontTx/>
              <a:buNone/>
            </a:pPr>
            <a:endParaRPr lang="en-US"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7B2E182-4847-4E8D-9185-C254642831CC}"/>
              </a:ext>
            </a:extLst>
          </p:cNvPr>
          <p:cNvSpPr>
            <a:spLocks noGrp="1"/>
          </p:cNvSpPr>
          <p:nvPr>
            <p:ph type="title"/>
          </p:nvPr>
        </p:nvSpPr>
        <p:spPr/>
        <p:txBody>
          <a:bodyPr/>
          <a:lstStyle/>
          <a:p>
            <a:pPr eaLnBrk="1" hangingPunct="1"/>
            <a:r>
              <a:rPr lang="en-US" altLang="en-US"/>
              <a:t>How do you manage your luggage?</a:t>
            </a:r>
          </a:p>
        </p:txBody>
      </p:sp>
      <p:pic>
        <p:nvPicPr>
          <p:cNvPr id="3" name="Luggage_Management.mp4" descr="Luggage_Management.mp4">
            <a:hlinkClick r:id="" action="ppaction://media"/>
            <a:extLst>
              <a:ext uri="{FF2B5EF4-FFF2-40B4-BE49-F238E27FC236}">
                <a16:creationId xmlns:a16="http://schemas.microsoft.com/office/drawing/2014/main" id="{5D4B6D55-12B9-7348-A8D6-48189A4E15B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7F4C6A0-78F0-42AD-96F1-E63AEDCA7264}"/>
              </a:ext>
            </a:extLst>
          </p:cNvPr>
          <p:cNvSpPr>
            <a:spLocks noGrp="1"/>
          </p:cNvSpPr>
          <p:nvPr>
            <p:ph type="title"/>
          </p:nvPr>
        </p:nvSpPr>
        <p:spPr/>
        <p:txBody>
          <a:bodyPr/>
          <a:lstStyle/>
          <a:p>
            <a:pPr eaLnBrk="1" hangingPunct="1"/>
            <a:r>
              <a:rPr lang="en-US" altLang="en-US"/>
              <a:t>Plan for Bowel/Bladder needs</a:t>
            </a:r>
          </a:p>
        </p:txBody>
      </p:sp>
      <p:pic>
        <p:nvPicPr>
          <p:cNvPr id="3" name="Bladder.mp4" descr="Bladder.mp4">
            <a:hlinkClick r:id="" action="ppaction://media"/>
            <a:extLst>
              <a:ext uri="{FF2B5EF4-FFF2-40B4-BE49-F238E27FC236}">
                <a16:creationId xmlns:a16="http://schemas.microsoft.com/office/drawing/2014/main" id="{6948F5E5-6212-5846-8875-81B5A57EB7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1DA51942-1D09-4333-9E4C-44BAB8EAD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913" y="45720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a:extLst>
              <a:ext uri="{FF2B5EF4-FFF2-40B4-BE49-F238E27FC236}">
                <a16:creationId xmlns:a16="http://schemas.microsoft.com/office/drawing/2014/main" id="{998CA6A3-8183-4EE4-A828-61C19B944FF6}"/>
              </a:ext>
            </a:extLst>
          </p:cNvPr>
          <p:cNvSpPr>
            <a:spLocks noGrp="1"/>
          </p:cNvSpPr>
          <p:nvPr>
            <p:ph type="title"/>
          </p:nvPr>
        </p:nvSpPr>
        <p:spPr/>
        <p:txBody>
          <a:bodyPr/>
          <a:lstStyle/>
          <a:p>
            <a:pPr eaLnBrk="1" hangingPunct="1"/>
            <a:r>
              <a:rPr lang="en-US" altLang="en-US"/>
              <a:t>Tips for on board the airplane:</a:t>
            </a:r>
          </a:p>
        </p:txBody>
      </p:sp>
      <p:sp>
        <p:nvSpPr>
          <p:cNvPr id="28676" name="Content Placeholder 2">
            <a:extLst>
              <a:ext uri="{FF2B5EF4-FFF2-40B4-BE49-F238E27FC236}">
                <a16:creationId xmlns:a16="http://schemas.microsoft.com/office/drawing/2014/main" id="{DB91F696-B2DF-4959-AB32-56EC865AF7F3}"/>
              </a:ext>
            </a:extLst>
          </p:cNvPr>
          <p:cNvSpPr>
            <a:spLocks noGrp="1"/>
          </p:cNvSpPr>
          <p:nvPr>
            <p:ph idx="1"/>
          </p:nvPr>
        </p:nvSpPr>
        <p:spPr>
          <a:xfrm>
            <a:off x="457200" y="1219200"/>
            <a:ext cx="8229600" cy="4525963"/>
          </a:xfrm>
        </p:spPr>
        <p:txBody>
          <a:bodyPr/>
          <a:lstStyle/>
          <a:p>
            <a:pPr eaLnBrk="1" hangingPunct="1"/>
            <a:r>
              <a:rPr lang="en-US" altLang="en-US"/>
              <a:t>Sit on wheelchair cushion in the airplane</a:t>
            </a:r>
          </a:p>
          <a:p>
            <a:pPr lvl="1" eaLnBrk="1" hangingPunct="1"/>
            <a:r>
              <a:rPr lang="en-US" altLang="en-US"/>
              <a:t>Air vs gel cushion</a:t>
            </a:r>
          </a:p>
          <a:p>
            <a:pPr eaLnBrk="1" hangingPunct="1"/>
            <a:r>
              <a:rPr lang="en-US" altLang="en-US"/>
              <a:t>Take something along if you will need it to put under your feet so your knees are at a 90° angle</a:t>
            </a:r>
          </a:p>
          <a:p>
            <a:pPr eaLnBrk="1" hangingPunct="1"/>
            <a:r>
              <a:rPr lang="en-US" altLang="en-US"/>
              <a:t>Chest strap?</a:t>
            </a:r>
          </a:p>
          <a:p>
            <a:pPr eaLnBrk="1" hangingPunct="1"/>
            <a:r>
              <a:rPr lang="en-US" altLang="en-US"/>
              <a:t>Know how you will do your weight shifts</a:t>
            </a:r>
          </a:p>
          <a:p>
            <a:pPr eaLnBrk="1" hangingPunct="1"/>
            <a:r>
              <a:rPr lang="en-US" altLang="en-US"/>
              <a:t>Option for personal aisle chair</a:t>
            </a:r>
          </a:p>
          <a:p>
            <a:pPr lvl="1" eaLnBrk="1" hangingPunct="1"/>
            <a:r>
              <a:rPr lang="en-US" altLang="en-US" sz="1600" u="sng">
                <a:hlinkClick r:id="rId4"/>
              </a:rPr>
              <a:t>https://www.epicalsolutions.com/post-portfolio/icon-wheelchairs-aisle-chair/</a:t>
            </a:r>
            <a:r>
              <a:rPr lang="en-US" altLang="en-US" sz="1600"/>
              <a:t> </a:t>
            </a:r>
          </a:p>
          <a:p>
            <a:pPr eaLnBrk="1" hangingPunct="1"/>
            <a:endParaRPr lang="en-US" altLang="en-US"/>
          </a:p>
          <a:p>
            <a:pPr eaLnBrk="1" hangingPunct="1"/>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25E163E4-9750-4EAB-9989-39B9ABD4E58B}"/>
              </a:ext>
            </a:extLst>
          </p:cNvPr>
          <p:cNvSpPr>
            <a:spLocks noGrp="1"/>
          </p:cNvSpPr>
          <p:nvPr>
            <p:ph type="title"/>
          </p:nvPr>
        </p:nvSpPr>
        <p:spPr/>
        <p:txBody>
          <a:bodyPr/>
          <a:lstStyle/>
          <a:p>
            <a:pPr eaLnBrk="1" hangingPunct="1"/>
            <a:r>
              <a:rPr lang="en-US" altLang="en-US"/>
              <a:t>Window or Aisle seat?</a:t>
            </a:r>
          </a:p>
        </p:txBody>
      </p:sp>
      <p:pic>
        <p:nvPicPr>
          <p:cNvPr id="3" name="Minna_seating.mp4" descr="Minna_seating.mp4">
            <a:hlinkClick r:id="" action="ppaction://media"/>
            <a:extLst>
              <a:ext uri="{FF2B5EF4-FFF2-40B4-BE49-F238E27FC236}">
                <a16:creationId xmlns:a16="http://schemas.microsoft.com/office/drawing/2014/main" id="{9A246616-C8F3-8846-B47A-B6980B78B2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64C50A0D-2253-47D2-972C-4DA4576D8613}"/>
              </a:ext>
            </a:extLst>
          </p:cNvPr>
          <p:cNvSpPr>
            <a:spLocks noGrp="1"/>
          </p:cNvSpPr>
          <p:nvPr>
            <p:ph type="title"/>
          </p:nvPr>
        </p:nvSpPr>
        <p:spPr/>
        <p:txBody>
          <a:bodyPr/>
          <a:lstStyle/>
          <a:p>
            <a:pPr eaLnBrk="1" hangingPunct="1"/>
            <a:r>
              <a:rPr lang="en-US" altLang="en-US"/>
              <a:t>Cindy’s onboard seating tips:</a:t>
            </a:r>
          </a:p>
        </p:txBody>
      </p:sp>
      <p:pic>
        <p:nvPicPr>
          <p:cNvPr id="3" name="Cindy_on_plane.mp4" descr="Cindy_on_plane.mp4">
            <a:hlinkClick r:id="" action="ppaction://media"/>
            <a:extLst>
              <a:ext uri="{FF2B5EF4-FFF2-40B4-BE49-F238E27FC236}">
                <a16:creationId xmlns:a16="http://schemas.microsoft.com/office/drawing/2014/main" id="{89609206-B0CC-A845-B0E2-A0C7307888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42682961-0991-42B0-8E17-CE2DA929360D}"/>
              </a:ext>
            </a:extLst>
          </p:cNvPr>
          <p:cNvSpPr>
            <a:spLocks noGrp="1"/>
          </p:cNvSpPr>
          <p:nvPr>
            <p:ph type="title"/>
          </p:nvPr>
        </p:nvSpPr>
        <p:spPr>
          <a:xfrm>
            <a:off x="381000" y="152400"/>
            <a:ext cx="8229600" cy="1143000"/>
          </a:xfrm>
        </p:spPr>
        <p:txBody>
          <a:bodyPr/>
          <a:lstStyle/>
          <a:p>
            <a:pPr eaLnBrk="1" hangingPunct="1"/>
            <a:r>
              <a:rPr lang="en-US" altLang="en-US"/>
              <a:t>Ground Transportation</a:t>
            </a:r>
          </a:p>
        </p:txBody>
      </p:sp>
      <p:sp>
        <p:nvSpPr>
          <p:cNvPr id="34819" name="Content Placeholder 2">
            <a:extLst>
              <a:ext uri="{FF2B5EF4-FFF2-40B4-BE49-F238E27FC236}">
                <a16:creationId xmlns:a16="http://schemas.microsoft.com/office/drawing/2014/main" id="{C487B886-1DC6-4065-991F-7FE7F0EABC9E}"/>
              </a:ext>
            </a:extLst>
          </p:cNvPr>
          <p:cNvSpPr>
            <a:spLocks noGrp="1"/>
          </p:cNvSpPr>
          <p:nvPr>
            <p:ph idx="1"/>
          </p:nvPr>
        </p:nvSpPr>
        <p:spPr>
          <a:xfrm>
            <a:off x="609600" y="1143000"/>
            <a:ext cx="8001000" cy="4343400"/>
          </a:xfrm>
        </p:spPr>
        <p:txBody>
          <a:bodyPr/>
          <a:lstStyle/>
          <a:p>
            <a:pPr eaLnBrk="1" hangingPunct="1"/>
            <a:r>
              <a:rPr lang="en-US" altLang="en-US"/>
              <a:t>Accessible hotel shuttles</a:t>
            </a:r>
          </a:p>
          <a:p>
            <a:pPr eaLnBrk="1" hangingPunct="1"/>
            <a:r>
              <a:rPr lang="en-US" altLang="en-US"/>
              <a:t>Rental cars</a:t>
            </a:r>
          </a:p>
          <a:p>
            <a:pPr lvl="1" eaLnBrk="1" hangingPunct="1"/>
            <a:r>
              <a:rPr lang="en-US" altLang="en-US" sz="2400"/>
              <a:t>Portable hand controls</a:t>
            </a:r>
          </a:p>
          <a:p>
            <a:pPr eaLnBrk="1" hangingPunct="1"/>
            <a:r>
              <a:rPr lang="en-US" altLang="en-US"/>
              <a:t>Public transit</a:t>
            </a:r>
          </a:p>
          <a:p>
            <a:pPr eaLnBrk="1" hangingPunct="1"/>
            <a:r>
              <a:rPr lang="en-US" altLang="en-US"/>
              <a:t>Regional transportation:</a:t>
            </a:r>
          </a:p>
          <a:p>
            <a:pPr lvl="1" eaLnBrk="1" hangingPunct="1"/>
            <a:r>
              <a:rPr lang="en-US" altLang="en-US" sz="2400"/>
              <a:t>Amtrack offers discount fares for travelers w/ disabilities</a:t>
            </a:r>
          </a:p>
          <a:p>
            <a:pPr lvl="1" eaLnBrk="1" hangingPunct="1"/>
            <a:r>
              <a:rPr lang="en-US" altLang="en-US" sz="2400"/>
              <a:t>Grey Hound offers 50% discount for personal care attendant traveling with traveler w/ disability</a:t>
            </a:r>
          </a:p>
          <a:p>
            <a:pPr eaLnBrk="1" hangingPunct="1"/>
            <a:r>
              <a:rPr lang="en-US" altLang="en-US"/>
              <a:t>Tips for foreign countries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68C1160-C720-4D5B-A81F-F75F5072F5E2}"/>
              </a:ext>
            </a:extLst>
          </p:cNvPr>
          <p:cNvSpPr>
            <a:spLocks noGrp="1"/>
          </p:cNvSpPr>
          <p:nvPr>
            <p:ph type="title"/>
          </p:nvPr>
        </p:nvSpPr>
        <p:spPr/>
        <p:txBody>
          <a:bodyPr/>
          <a:lstStyle/>
          <a:p>
            <a:r>
              <a:rPr lang="en-US" altLang="en-US"/>
              <a:t>Hotel Tips</a:t>
            </a:r>
          </a:p>
        </p:txBody>
      </p:sp>
      <p:sp>
        <p:nvSpPr>
          <p:cNvPr id="36867" name="Content Placeholder 2">
            <a:extLst>
              <a:ext uri="{FF2B5EF4-FFF2-40B4-BE49-F238E27FC236}">
                <a16:creationId xmlns:a16="http://schemas.microsoft.com/office/drawing/2014/main" id="{D2B4A752-A18D-48E7-8C8E-3C759FC1160D}"/>
              </a:ext>
            </a:extLst>
          </p:cNvPr>
          <p:cNvSpPr>
            <a:spLocks noGrp="1"/>
          </p:cNvSpPr>
          <p:nvPr>
            <p:ph idx="1"/>
          </p:nvPr>
        </p:nvSpPr>
        <p:spPr/>
        <p:txBody>
          <a:bodyPr/>
          <a:lstStyle/>
          <a:p>
            <a:pPr eaLnBrk="1" hangingPunct="1"/>
            <a:r>
              <a:rPr lang="en-US" altLang="en-US"/>
              <a:t>Handicap vs. wheelchair accessible</a:t>
            </a:r>
          </a:p>
          <a:p>
            <a:pPr eaLnBrk="1" hangingPunct="1"/>
            <a:r>
              <a:rPr lang="en-US" altLang="en-US"/>
              <a:t>Bedroom accessibility</a:t>
            </a:r>
          </a:p>
          <a:p>
            <a:pPr lvl="1" eaLnBrk="1" hangingPunct="1"/>
            <a:r>
              <a:rPr lang="en-US" altLang="en-US"/>
              <a:t>Bed height </a:t>
            </a:r>
          </a:p>
          <a:p>
            <a:pPr lvl="2" eaLnBrk="1" hangingPunct="1"/>
            <a:r>
              <a:rPr lang="en-US" altLang="en-US"/>
              <a:t>Removing box spring or box frame from underneath</a:t>
            </a:r>
          </a:p>
          <a:p>
            <a:pPr lvl="2" eaLnBrk="1" hangingPunct="1"/>
            <a:r>
              <a:rPr lang="en-US" altLang="en-US"/>
              <a:t>Learn to do dependent slide board if possible to eliminate need to travel with hoyer</a:t>
            </a:r>
          </a:p>
          <a:p>
            <a:pPr lvl="1" eaLnBrk="1" hangingPunct="1"/>
            <a:r>
              <a:rPr lang="en-US" altLang="en-US"/>
              <a:t>Extra furniture</a:t>
            </a:r>
          </a:p>
          <a:p>
            <a:pPr lvl="2" eaLnBrk="1" hangingPunct="1"/>
            <a:r>
              <a:rPr lang="en-US" altLang="en-US"/>
              <a:t>Ask for pictures of the room</a:t>
            </a:r>
          </a:p>
          <a:p>
            <a:pPr lvl="1" eaLnBrk="1" hangingPunct="1"/>
            <a:r>
              <a:rPr lang="en-US" altLang="en-US"/>
              <a:t>Evacuation plan?</a:t>
            </a:r>
          </a:p>
          <a:p>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A980DCE-0CFE-49BA-926B-CC959F5BF922}"/>
              </a:ext>
            </a:extLst>
          </p:cNvPr>
          <p:cNvSpPr>
            <a:spLocks noGrp="1"/>
          </p:cNvSpPr>
          <p:nvPr>
            <p:ph type="title"/>
          </p:nvPr>
        </p:nvSpPr>
        <p:spPr>
          <a:xfrm>
            <a:off x="685800" y="304800"/>
            <a:ext cx="7772400" cy="877888"/>
          </a:xfrm>
        </p:spPr>
        <p:txBody>
          <a:bodyPr/>
          <a:lstStyle/>
          <a:p>
            <a:pPr eaLnBrk="1" hangingPunct="1"/>
            <a:r>
              <a:rPr lang="en-US" altLang="en-US"/>
              <a:t>More Hotel Tips</a:t>
            </a:r>
          </a:p>
        </p:txBody>
      </p:sp>
      <p:sp>
        <p:nvSpPr>
          <p:cNvPr id="17411" name="Content Placeholder 2">
            <a:extLst>
              <a:ext uri="{FF2B5EF4-FFF2-40B4-BE49-F238E27FC236}">
                <a16:creationId xmlns:a16="http://schemas.microsoft.com/office/drawing/2014/main" id="{344E3F97-D2E5-4E82-872E-47F08AEA0521}"/>
              </a:ext>
            </a:extLst>
          </p:cNvPr>
          <p:cNvSpPr>
            <a:spLocks noGrp="1"/>
          </p:cNvSpPr>
          <p:nvPr>
            <p:ph idx="1"/>
          </p:nvPr>
        </p:nvSpPr>
        <p:spPr>
          <a:xfrm>
            <a:off x="704850" y="1182688"/>
            <a:ext cx="7772400" cy="4989512"/>
          </a:xfrm>
        </p:spPr>
        <p:txBody>
          <a:bodyPr/>
          <a:lstStyle/>
          <a:p>
            <a:pPr eaLnBrk="1" hangingPunct="1">
              <a:buFont typeface="Arial" charset="0"/>
              <a:buChar char="•"/>
              <a:defRPr/>
            </a:pPr>
            <a:r>
              <a:rPr lang="en-US" dirty="0"/>
              <a:t>Bathroom accessibility</a:t>
            </a:r>
          </a:p>
          <a:p>
            <a:pPr lvl="1" eaLnBrk="1" hangingPunct="1">
              <a:buFont typeface="Arial" charset="0"/>
              <a:buChar char="–"/>
              <a:defRPr/>
            </a:pPr>
            <a:r>
              <a:rPr lang="en-US" dirty="0"/>
              <a:t>Toilet tools</a:t>
            </a:r>
          </a:p>
          <a:p>
            <a:pPr lvl="2" eaLnBrk="1" hangingPunct="1">
              <a:defRPr/>
            </a:pPr>
            <a:r>
              <a:rPr lang="en-US" sz="2000" dirty="0"/>
              <a:t>K cushion  </a:t>
            </a:r>
            <a:r>
              <a:rPr lang="en-US" sz="1600" dirty="0"/>
              <a:t> </a:t>
            </a:r>
            <a:r>
              <a:rPr lang="en-US" sz="1600" dirty="0">
                <a:hlinkClick r:id="rId3"/>
              </a:rPr>
              <a:t>https://www.kcushion.com/</a:t>
            </a:r>
            <a:r>
              <a:rPr lang="en-US" sz="1600" dirty="0"/>
              <a:t> </a:t>
            </a:r>
          </a:p>
          <a:p>
            <a:pPr lvl="2" eaLnBrk="1" hangingPunct="1">
              <a:buFont typeface="Arial" charset="0"/>
              <a:buChar char="•"/>
              <a:defRPr/>
            </a:pPr>
            <a:r>
              <a:rPr lang="en-US" sz="2000" dirty="0"/>
              <a:t>Adjustable padded raised toilet seat </a:t>
            </a:r>
            <a:r>
              <a:rPr lang="en-US" sz="1600" dirty="0">
                <a:solidFill>
                  <a:schemeClr val="tx1">
                    <a:lumMod val="95000"/>
                    <a:lumOff val="5000"/>
                  </a:schemeClr>
                </a:solidFill>
                <a:hlinkClick r:id="rId4"/>
              </a:rPr>
              <a:t>http://www.elderdepot.com/customer/product.php?productid=1173&amp;cat=271&amp;page=2</a:t>
            </a:r>
            <a:endParaRPr lang="en-US" sz="1600" dirty="0">
              <a:solidFill>
                <a:schemeClr val="tx1">
                  <a:lumMod val="95000"/>
                  <a:lumOff val="5000"/>
                </a:schemeClr>
              </a:solidFill>
            </a:endParaRPr>
          </a:p>
          <a:p>
            <a:pPr lvl="2" eaLnBrk="1" hangingPunct="1">
              <a:buFont typeface="Arial" charset="0"/>
              <a:buChar char="•"/>
              <a:defRPr/>
            </a:pPr>
            <a:r>
              <a:rPr lang="en-US" sz="2000" dirty="0" err="1"/>
              <a:t>Nuprodx</a:t>
            </a:r>
            <a:r>
              <a:rPr lang="en-US" sz="2000" dirty="0"/>
              <a:t>  </a:t>
            </a:r>
            <a:r>
              <a:rPr lang="en-US" sz="1600" dirty="0"/>
              <a:t> </a:t>
            </a:r>
            <a:r>
              <a:rPr lang="en-US" sz="1600" u="sng" dirty="0"/>
              <a:t>http://www.nuprodx.com/chair3000tx.htm </a:t>
            </a:r>
          </a:p>
          <a:p>
            <a:pPr lvl="1" eaLnBrk="1" hangingPunct="1">
              <a:buFont typeface="Arial" charset="0"/>
              <a:buChar char="–"/>
              <a:defRPr/>
            </a:pPr>
            <a:r>
              <a:rPr lang="en-US" dirty="0"/>
              <a:t>Bottom of tub tools</a:t>
            </a:r>
          </a:p>
          <a:p>
            <a:pPr lvl="1" eaLnBrk="1" hangingPunct="1">
              <a:buFont typeface="Arial" charset="0"/>
              <a:buChar char="–"/>
              <a:defRPr/>
            </a:pPr>
            <a:r>
              <a:rPr lang="en-US" dirty="0"/>
              <a:t>Roll in shower</a:t>
            </a:r>
          </a:p>
          <a:p>
            <a:pPr lvl="1" eaLnBrk="1" hangingPunct="1">
              <a:buFont typeface="Arial" charset="0"/>
              <a:buChar char="–"/>
              <a:defRPr/>
            </a:pPr>
            <a:r>
              <a:rPr lang="en-US" dirty="0"/>
              <a:t>Contact ALS Society or MS donor closet to see about renting equipment or ask DME company at your destination</a:t>
            </a:r>
          </a:p>
          <a:p>
            <a:pPr lvl="1" eaLnBrk="1" hangingPunct="1">
              <a:buFont typeface="Arial" charset="0"/>
              <a:buChar char="–"/>
              <a:defRPr/>
            </a:pPr>
            <a:endParaRPr lang="en-US" dirty="0"/>
          </a:p>
        </p:txBody>
      </p:sp>
      <p:pic>
        <p:nvPicPr>
          <p:cNvPr id="38916" name="Picture 3" descr="Dr Lin travel toilet seat.bmp">
            <a:extLst>
              <a:ext uri="{FF2B5EF4-FFF2-40B4-BE49-F238E27FC236}">
                <a16:creationId xmlns:a16="http://schemas.microsoft.com/office/drawing/2014/main" id="{17BA4190-D552-4B1A-A87A-E2472650EB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482725"/>
            <a:ext cx="15240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S:\TR\cecilia\Advanced Travel videos\portable-shower-chair-nuprodx-multichair-3000tx.jpg">
            <a:extLst>
              <a:ext uri="{FF2B5EF4-FFF2-40B4-BE49-F238E27FC236}">
                <a16:creationId xmlns:a16="http://schemas.microsoft.com/office/drawing/2014/main" id="{D271110D-43F2-4626-A044-2E0E6A0D1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276600"/>
            <a:ext cx="1600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3" descr="image003">
            <a:extLst>
              <a:ext uri="{FF2B5EF4-FFF2-40B4-BE49-F238E27FC236}">
                <a16:creationId xmlns:a16="http://schemas.microsoft.com/office/drawing/2014/main" id="{5F31C34A-F292-4277-AD95-9491CC0CCC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169988"/>
            <a:ext cx="12954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5F107D9-69C1-4033-A209-D9C8D43C69CA}"/>
              </a:ext>
            </a:extLst>
          </p:cNvPr>
          <p:cNvSpPr>
            <a:spLocks noGrp="1"/>
          </p:cNvSpPr>
          <p:nvPr>
            <p:ph type="title"/>
          </p:nvPr>
        </p:nvSpPr>
        <p:spPr/>
        <p:txBody>
          <a:bodyPr/>
          <a:lstStyle/>
          <a:p>
            <a:pPr eaLnBrk="1" hangingPunct="1"/>
            <a:r>
              <a:rPr lang="en-US" altLang="en-US"/>
              <a:t>Shane’s hotel bathing tips:</a:t>
            </a:r>
          </a:p>
        </p:txBody>
      </p:sp>
      <p:pic>
        <p:nvPicPr>
          <p:cNvPr id="3" name="Shane_bathing.mp4" descr="Shane_bathing.mp4">
            <a:hlinkClick r:id="" action="ppaction://media"/>
            <a:extLst>
              <a:ext uri="{FF2B5EF4-FFF2-40B4-BE49-F238E27FC236}">
                <a16:creationId xmlns:a16="http://schemas.microsoft.com/office/drawing/2014/main" id="{77C1F51A-5E0E-DD43-A204-9BF1129A2A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472A506F-17F6-46D5-8822-187CD64E3446}"/>
              </a:ext>
            </a:extLst>
          </p:cNvPr>
          <p:cNvSpPr>
            <a:spLocks noGrp="1"/>
          </p:cNvSpPr>
          <p:nvPr>
            <p:ph type="title"/>
          </p:nvPr>
        </p:nvSpPr>
        <p:spPr/>
        <p:txBody>
          <a:bodyPr/>
          <a:lstStyle/>
          <a:p>
            <a:pPr eaLnBrk="1" hangingPunct="1"/>
            <a:r>
              <a:rPr lang="en-US" altLang="en-US"/>
              <a:t>Outline:</a:t>
            </a:r>
          </a:p>
        </p:txBody>
      </p:sp>
      <p:sp>
        <p:nvSpPr>
          <p:cNvPr id="6147" name="Content Placeholder 2">
            <a:extLst>
              <a:ext uri="{FF2B5EF4-FFF2-40B4-BE49-F238E27FC236}">
                <a16:creationId xmlns:a16="http://schemas.microsoft.com/office/drawing/2014/main" id="{DB25805D-33D8-4237-ACFB-EAE635DA4306}"/>
              </a:ext>
            </a:extLst>
          </p:cNvPr>
          <p:cNvSpPr>
            <a:spLocks noGrp="1"/>
          </p:cNvSpPr>
          <p:nvPr>
            <p:ph idx="1"/>
          </p:nvPr>
        </p:nvSpPr>
        <p:spPr>
          <a:xfrm>
            <a:off x="685800" y="1676400"/>
            <a:ext cx="7772400" cy="4114800"/>
          </a:xfrm>
        </p:spPr>
        <p:txBody>
          <a:bodyPr/>
          <a:lstStyle/>
          <a:p>
            <a:pPr eaLnBrk="1" hangingPunct="1"/>
            <a:r>
              <a:rPr lang="en-US" altLang="en-US"/>
              <a:t>Tips for pre-travel preparation</a:t>
            </a:r>
          </a:p>
          <a:p>
            <a:pPr eaLnBrk="1" hangingPunct="1"/>
            <a:r>
              <a:rPr lang="en-US" altLang="en-US"/>
              <a:t>Tools/Equipment to take with you</a:t>
            </a:r>
          </a:p>
          <a:p>
            <a:pPr eaLnBrk="1" hangingPunct="1"/>
            <a:r>
              <a:rPr lang="en-US" altLang="en-US"/>
              <a:t>Tips for luggage management</a:t>
            </a:r>
          </a:p>
          <a:p>
            <a:pPr eaLnBrk="1" hangingPunct="1"/>
            <a:r>
              <a:rPr lang="en-US" altLang="en-US"/>
              <a:t>General Air Travel Tips</a:t>
            </a:r>
          </a:p>
          <a:p>
            <a:pPr eaLnBrk="1" hangingPunct="1"/>
            <a:r>
              <a:rPr lang="en-US" altLang="en-US"/>
              <a:t>Ground Transportation Tips</a:t>
            </a:r>
          </a:p>
          <a:p>
            <a:pPr eaLnBrk="1" hangingPunct="1"/>
            <a:r>
              <a:rPr lang="en-US" altLang="en-US"/>
              <a:t>Hotel Tips</a:t>
            </a:r>
          </a:p>
          <a:p>
            <a:pPr eaLnBrk="1" hangingPunct="1"/>
            <a:r>
              <a:rPr lang="en-US" altLang="en-US"/>
              <a:t>Cruise Tips</a:t>
            </a:r>
          </a:p>
          <a:p>
            <a:pPr eaLnBrk="1" hangingPunct="1"/>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C331AF8B-58B9-4A75-8CE9-91538A366ADE}"/>
              </a:ext>
            </a:extLst>
          </p:cNvPr>
          <p:cNvSpPr>
            <a:spLocks noGrp="1"/>
          </p:cNvSpPr>
          <p:nvPr>
            <p:ph type="title"/>
          </p:nvPr>
        </p:nvSpPr>
        <p:spPr>
          <a:xfrm>
            <a:off x="685800" y="381000"/>
            <a:ext cx="7772400" cy="1143000"/>
          </a:xfrm>
        </p:spPr>
        <p:txBody>
          <a:bodyPr/>
          <a:lstStyle/>
          <a:p>
            <a:pPr eaLnBrk="1" hangingPunct="1"/>
            <a:r>
              <a:rPr lang="en-US" altLang="en-US"/>
              <a:t>Cruise line Tips</a:t>
            </a:r>
          </a:p>
        </p:txBody>
      </p:sp>
      <p:sp>
        <p:nvSpPr>
          <p:cNvPr id="43011" name="Content Placeholder 2">
            <a:extLst>
              <a:ext uri="{FF2B5EF4-FFF2-40B4-BE49-F238E27FC236}">
                <a16:creationId xmlns:a16="http://schemas.microsoft.com/office/drawing/2014/main" id="{0C86A073-044C-44F8-A555-2C2F411E1194}"/>
              </a:ext>
            </a:extLst>
          </p:cNvPr>
          <p:cNvSpPr>
            <a:spLocks noGrp="1"/>
          </p:cNvSpPr>
          <p:nvPr>
            <p:ph idx="1"/>
          </p:nvPr>
        </p:nvSpPr>
        <p:spPr>
          <a:xfrm>
            <a:off x="685800" y="1447800"/>
            <a:ext cx="7772400" cy="4648200"/>
          </a:xfrm>
        </p:spPr>
        <p:txBody>
          <a:bodyPr/>
          <a:lstStyle/>
          <a:p>
            <a:pPr eaLnBrk="1" hangingPunct="1"/>
            <a:r>
              <a:rPr lang="en-US" altLang="en-US"/>
              <a:t>Accessible cabins book up fast! Make your reservations as early as you can.</a:t>
            </a:r>
          </a:p>
          <a:p>
            <a:pPr eaLnBrk="1" hangingPunct="1"/>
            <a:r>
              <a:rPr lang="en-US" altLang="en-US"/>
              <a:t>Know your wheelchair measurements and be specific when booking your cabin</a:t>
            </a:r>
          </a:p>
          <a:p>
            <a:pPr eaLnBrk="1" hangingPunct="1"/>
            <a:r>
              <a:rPr lang="en-US" altLang="en-US"/>
              <a:t>Ask about the access to land excursions (dock vs. transport boat)</a:t>
            </a:r>
          </a:p>
          <a:p>
            <a:pPr eaLnBrk="1" hangingPunct="1"/>
            <a:r>
              <a:rPr lang="en-US" altLang="en-US"/>
              <a:t>Research your options for any desired excursions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68666801-E44B-4B3E-A33B-F853F3CE9F0A}"/>
              </a:ext>
            </a:extLst>
          </p:cNvPr>
          <p:cNvSpPr>
            <a:spLocks noGrp="1"/>
          </p:cNvSpPr>
          <p:nvPr>
            <p:ph type="title"/>
          </p:nvPr>
        </p:nvSpPr>
        <p:spPr/>
        <p:txBody>
          <a:bodyPr/>
          <a:lstStyle/>
          <a:p>
            <a:pPr eaLnBrk="1" hangingPunct="1"/>
            <a:r>
              <a:rPr lang="en-US" altLang="en-US" sz="4000"/>
              <a:t>Where there’s a will, there’s a way:</a:t>
            </a:r>
          </a:p>
        </p:txBody>
      </p:sp>
      <p:pic>
        <p:nvPicPr>
          <p:cNvPr id="3" name="Cindy_Alaskan_adventure.mp4" descr="Cindy_Alaskan_adventure.mp4">
            <a:hlinkClick r:id="" action="ppaction://media"/>
            <a:extLst>
              <a:ext uri="{FF2B5EF4-FFF2-40B4-BE49-F238E27FC236}">
                <a16:creationId xmlns:a16="http://schemas.microsoft.com/office/drawing/2014/main" id="{3823FF4A-A27A-4445-BEBE-B1BE3BCD54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D27D53A-505C-461D-80E8-4D26DFADF6AC}"/>
              </a:ext>
            </a:extLst>
          </p:cNvPr>
          <p:cNvSpPr>
            <a:spLocks noGrp="1"/>
          </p:cNvSpPr>
          <p:nvPr>
            <p:ph type="title"/>
          </p:nvPr>
        </p:nvSpPr>
        <p:spPr/>
        <p:txBody>
          <a:bodyPr/>
          <a:lstStyle/>
          <a:p>
            <a:pPr eaLnBrk="1" hangingPunct="1"/>
            <a:r>
              <a:rPr lang="en-US" altLang="en-US"/>
              <a:t>Travel Resources</a:t>
            </a:r>
          </a:p>
        </p:txBody>
      </p:sp>
      <p:sp>
        <p:nvSpPr>
          <p:cNvPr id="47107" name="Rectangle 3">
            <a:extLst>
              <a:ext uri="{FF2B5EF4-FFF2-40B4-BE49-F238E27FC236}">
                <a16:creationId xmlns:a16="http://schemas.microsoft.com/office/drawing/2014/main" id="{249109BC-000C-422E-960E-0F00E6D5CDE0}"/>
              </a:ext>
            </a:extLst>
          </p:cNvPr>
          <p:cNvSpPr>
            <a:spLocks noGrp="1"/>
          </p:cNvSpPr>
          <p:nvPr>
            <p:ph idx="1"/>
          </p:nvPr>
        </p:nvSpPr>
        <p:spPr>
          <a:xfrm>
            <a:off x="762000" y="1295400"/>
            <a:ext cx="7772400" cy="4724400"/>
          </a:xfrm>
        </p:spPr>
        <p:txBody>
          <a:bodyPr/>
          <a:lstStyle/>
          <a:p>
            <a:pPr eaLnBrk="1" hangingPunct="1"/>
            <a:r>
              <a:rPr lang="en-US" altLang="en-US" sz="2800"/>
              <a:t>Internet</a:t>
            </a:r>
          </a:p>
          <a:p>
            <a:pPr eaLnBrk="1" hangingPunct="1"/>
            <a:r>
              <a:rPr lang="en-US" altLang="en-US" sz="2800"/>
              <a:t>Organizations (United Spinal Association’s Able to Travel; Access to Travel)</a:t>
            </a:r>
          </a:p>
          <a:p>
            <a:pPr eaLnBrk="1" hangingPunct="1"/>
            <a:r>
              <a:rPr lang="en-US" altLang="en-US" sz="2800"/>
              <a:t>Summaries of the laws protecting your rights</a:t>
            </a:r>
          </a:p>
          <a:p>
            <a:pPr eaLnBrk="1" hangingPunct="1"/>
            <a:r>
              <a:rPr lang="en-US" altLang="en-US" sz="2800"/>
              <a:t>Magazines/Publications (Venture)</a:t>
            </a:r>
          </a:p>
          <a:p>
            <a:pPr eaLnBrk="1" hangingPunct="1"/>
            <a:r>
              <a:rPr lang="en-US" altLang="en-US" sz="2800"/>
              <a:t>Travel Agencies</a:t>
            </a:r>
          </a:p>
          <a:p>
            <a:pPr eaLnBrk="1" hangingPunct="1"/>
            <a:r>
              <a:rPr lang="en-US" altLang="en-US" sz="2800"/>
              <a:t>Airline websites and brochures about customers with disabilities. </a:t>
            </a:r>
            <a:r>
              <a:rPr lang="en-US" altLang="en-US" sz="1800">
                <a:hlinkClick r:id="rId3"/>
              </a:rPr>
              <a:t>https://www.delta.com/us/en/accessible-travel-services/overview</a:t>
            </a:r>
            <a:endParaRPr lang="en-US" altLang="en-US" sz="1800">
              <a:solidFill>
                <a:schemeClr val="tx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AC17B97-064B-4727-842E-45AFC5581A89}"/>
              </a:ext>
            </a:extLst>
          </p:cNvPr>
          <p:cNvSpPr>
            <a:spLocks noGrp="1"/>
          </p:cNvSpPr>
          <p:nvPr>
            <p:ph type="title"/>
          </p:nvPr>
        </p:nvSpPr>
        <p:spPr/>
        <p:txBody>
          <a:bodyPr/>
          <a:lstStyle/>
          <a:p>
            <a:pPr eaLnBrk="1" hangingPunct="1"/>
            <a:r>
              <a:rPr lang="en-US" altLang="en-US"/>
              <a:t>Final advice from our experts:</a:t>
            </a:r>
          </a:p>
        </p:txBody>
      </p:sp>
      <p:pic>
        <p:nvPicPr>
          <p:cNvPr id="3" name="Advice.mp4" descr="Advice.mp4">
            <a:hlinkClick r:id="" action="ppaction://media"/>
            <a:extLst>
              <a:ext uri="{FF2B5EF4-FFF2-40B4-BE49-F238E27FC236}">
                <a16:creationId xmlns:a16="http://schemas.microsoft.com/office/drawing/2014/main" id="{14B8B71D-7048-AF4B-A60A-A70BABBF47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B892E31-3FC3-4100-8ACB-00E8BF38132B}"/>
              </a:ext>
            </a:extLst>
          </p:cNvPr>
          <p:cNvSpPr>
            <a:spLocks noGrp="1"/>
          </p:cNvSpPr>
          <p:nvPr>
            <p:ph type="title"/>
          </p:nvPr>
        </p:nvSpPr>
        <p:spPr>
          <a:xfrm>
            <a:off x="457200" y="274638"/>
            <a:ext cx="8229600" cy="1143000"/>
          </a:xfrm>
        </p:spPr>
        <p:txBody>
          <a:bodyPr wrap="square" anchor="ctr">
            <a:normAutofit/>
          </a:bodyPr>
          <a:lstStyle/>
          <a:p>
            <a:pPr eaLnBrk="1" hangingPunct="1"/>
            <a:r>
              <a:rPr lang="en-US" altLang="en-US"/>
              <a:t>Meet our panel of “experts”</a:t>
            </a:r>
          </a:p>
        </p:txBody>
      </p:sp>
      <p:pic>
        <p:nvPicPr>
          <p:cNvPr id="3" name="Advisor_intros.mp4" descr="Advisor_intros.mp4">
            <a:hlinkClick r:id="" action="ppaction://media"/>
            <a:extLst>
              <a:ext uri="{FF2B5EF4-FFF2-40B4-BE49-F238E27FC236}">
                <a16:creationId xmlns:a16="http://schemas.microsoft.com/office/drawing/2014/main" id="{F9E16415-585F-B94B-802D-E7E00FA491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4691" y="1600200"/>
            <a:ext cx="6034617" cy="45259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B1C9CB3-5B62-4354-8EBC-6C5C777DD805}"/>
              </a:ext>
            </a:extLst>
          </p:cNvPr>
          <p:cNvSpPr>
            <a:spLocks noGrp="1"/>
          </p:cNvSpPr>
          <p:nvPr>
            <p:ph type="title"/>
          </p:nvPr>
        </p:nvSpPr>
        <p:spPr>
          <a:xfrm>
            <a:off x="685800" y="152400"/>
            <a:ext cx="7772400" cy="1143000"/>
          </a:xfrm>
        </p:spPr>
        <p:txBody>
          <a:bodyPr/>
          <a:lstStyle/>
          <a:p>
            <a:pPr eaLnBrk="1" hangingPunct="1"/>
            <a:r>
              <a:rPr lang="en-US" altLang="en-US"/>
              <a:t>Preparing for Your Trip</a:t>
            </a:r>
          </a:p>
        </p:txBody>
      </p:sp>
      <p:sp>
        <p:nvSpPr>
          <p:cNvPr id="10243" name="Rectangle 3">
            <a:extLst>
              <a:ext uri="{FF2B5EF4-FFF2-40B4-BE49-F238E27FC236}">
                <a16:creationId xmlns:a16="http://schemas.microsoft.com/office/drawing/2014/main" id="{71EB53AC-B547-4A93-ABB9-FF023743EA2E}"/>
              </a:ext>
            </a:extLst>
          </p:cNvPr>
          <p:cNvSpPr>
            <a:spLocks noGrp="1"/>
          </p:cNvSpPr>
          <p:nvPr>
            <p:ph idx="1"/>
          </p:nvPr>
        </p:nvSpPr>
        <p:spPr>
          <a:xfrm>
            <a:off x="685800" y="1219200"/>
            <a:ext cx="7772400" cy="5105400"/>
          </a:xfrm>
        </p:spPr>
        <p:txBody>
          <a:bodyPr/>
          <a:lstStyle/>
          <a:p>
            <a:pPr eaLnBrk="1" hangingPunct="1"/>
            <a:r>
              <a:rPr lang="en-US" altLang="en-US" sz="3000"/>
              <a:t>Know your skills/needs</a:t>
            </a:r>
          </a:p>
          <a:p>
            <a:pPr lvl="1" eaLnBrk="1" hangingPunct="1"/>
            <a:r>
              <a:rPr lang="en-US" altLang="en-US" sz="2600"/>
              <a:t>Tub transfer?</a:t>
            </a:r>
          </a:p>
          <a:p>
            <a:pPr lvl="1" eaLnBrk="1" hangingPunct="1"/>
            <a:r>
              <a:rPr lang="en-US" altLang="en-US" sz="2600"/>
              <a:t>Toiler transfer?</a:t>
            </a:r>
          </a:p>
          <a:p>
            <a:pPr lvl="1" eaLnBrk="1" hangingPunct="1"/>
            <a:r>
              <a:rPr lang="en-US" altLang="en-US" sz="2600"/>
              <a:t>Bed transfer?</a:t>
            </a:r>
          </a:p>
          <a:p>
            <a:pPr eaLnBrk="1" hangingPunct="1"/>
            <a:r>
              <a:rPr lang="en-US" altLang="en-US" sz="3000"/>
              <a:t>Research your Destination</a:t>
            </a:r>
          </a:p>
          <a:p>
            <a:pPr eaLnBrk="1" hangingPunct="1"/>
            <a:r>
              <a:rPr lang="en-US" altLang="en-US" sz="3000"/>
              <a:t>Plan for Equipment needs</a:t>
            </a:r>
          </a:p>
          <a:p>
            <a:pPr lvl="1" eaLnBrk="1" hangingPunct="1"/>
            <a:r>
              <a:rPr lang="en-US" altLang="en-US" sz="2600"/>
              <a:t>Taking, shipping, or renting?</a:t>
            </a:r>
          </a:p>
          <a:p>
            <a:pPr eaLnBrk="1" hangingPunct="1"/>
            <a:r>
              <a:rPr lang="en-US" altLang="en-US" sz="3000"/>
              <a:t>Plan for caregiving needs</a:t>
            </a:r>
          </a:p>
          <a:p>
            <a:pPr lvl="1" eaLnBrk="1" hangingPunct="1"/>
            <a:r>
              <a:rPr lang="en-US" altLang="en-US" sz="2600"/>
              <a:t>Taking or hiring?</a:t>
            </a:r>
          </a:p>
          <a:p>
            <a:pPr eaLnBrk="1" hangingPunct="1">
              <a:buFontTx/>
              <a:buNone/>
            </a:pPr>
            <a:endParaRPr lang="en-US" altLang="en-US"/>
          </a:p>
          <a:p>
            <a:pPr eaLnBrk="1" hangingPunct="1"/>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C87DFFA-D912-4EE5-9E9F-BF3C9B180EAD}"/>
              </a:ext>
            </a:extLst>
          </p:cNvPr>
          <p:cNvSpPr>
            <a:spLocks noGrp="1"/>
          </p:cNvSpPr>
          <p:nvPr>
            <p:ph type="title"/>
          </p:nvPr>
        </p:nvSpPr>
        <p:spPr/>
        <p:txBody>
          <a:bodyPr/>
          <a:lstStyle/>
          <a:p>
            <a:pPr eaLnBrk="1" hangingPunct="1"/>
            <a:r>
              <a:rPr lang="en-US" altLang="en-US"/>
              <a:t>Knowing Your Rights</a:t>
            </a:r>
          </a:p>
        </p:txBody>
      </p:sp>
      <p:sp>
        <p:nvSpPr>
          <p:cNvPr id="12291" name="Rectangle 3">
            <a:extLst>
              <a:ext uri="{FF2B5EF4-FFF2-40B4-BE49-F238E27FC236}">
                <a16:creationId xmlns:a16="http://schemas.microsoft.com/office/drawing/2014/main" id="{8B9BCEB9-7E4F-4FF5-A54B-830CFE56DBDF}"/>
              </a:ext>
            </a:extLst>
          </p:cNvPr>
          <p:cNvSpPr>
            <a:spLocks noGrp="1"/>
          </p:cNvSpPr>
          <p:nvPr>
            <p:ph idx="1"/>
          </p:nvPr>
        </p:nvSpPr>
        <p:spPr>
          <a:xfrm>
            <a:off x="762000" y="1295400"/>
            <a:ext cx="7772400" cy="4724400"/>
          </a:xfrm>
        </p:spPr>
        <p:txBody>
          <a:bodyPr/>
          <a:lstStyle/>
          <a:p>
            <a:pPr eaLnBrk="1" hangingPunct="1"/>
            <a:r>
              <a:rPr lang="en-US" altLang="en-US" sz="2800"/>
              <a:t>American’s with Disabilities Act: adopted in 1992, revised in 2010.</a:t>
            </a:r>
          </a:p>
          <a:p>
            <a:pPr eaLnBrk="1" hangingPunct="1"/>
            <a:r>
              <a:rPr lang="en-US" altLang="en-US" sz="2800"/>
              <a:t>Air Carriers Access Act (14 CFR 382): adopted in 1986, revised in 2008</a:t>
            </a:r>
          </a:p>
          <a:p>
            <a:pPr lvl="1" eaLnBrk="1" hangingPunct="1"/>
            <a:r>
              <a:rPr lang="en-US" altLang="en-US" sz="2400"/>
              <a:t>Compliance is required of </a:t>
            </a:r>
            <a:r>
              <a:rPr lang="en-US" altLang="en-US" sz="2400" u="sng"/>
              <a:t>all</a:t>
            </a:r>
            <a:r>
              <a:rPr lang="en-US" altLang="en-US" sz="2400"/>
              <a:t> carriers flying into and out of the United States.  Domestic and International carriers are required to comply under an amendment called Air 21.</a:t>
            </a:r>
            <a:endParaRPr lang="en-US" altLang="en-US" sz="2400" b="1"/>
          </a:p>
          <a:p>
            <a:pPr lvl="1" eaLnBrk="1" hangingPunct="1"/>
            <a:r>
              <a:rPr lang="en-US" altLang="en-US" sz="2400" b="1">
                <a:hlinkClick r:id="rId3"/>
              </a:rPr>
              <a:t>http://www.pva.org/site/PageServer?pagename=rights_aircarrier&amp;AddInterest=1042</a:t>
            </a:r>
            <a:endParaRPr lang="en-US" altLang="en-US" sz="2400" b="1"/>
          </a:p>
          <a:p>
            <a:pPr eaLnBrk="1" hangingPunct="1"/>
            <a:r>
              <a:rPr lang="en-US" altLang="en-US" sz="2800"/>
              <a:t>International travel laws?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0A6EE17-72AB-4011-B38E-0EA66F7B463A}"/>
              </a:ext>
            </a:extLst>
          </p:cNvPr>
          <p:cNvSpPr>
            <a:spLocks noGrp="1"/>
          </p:cNvSpPr>
          <p:nvPr>
            <p:ph type="title"/>
          </p:nvPr>
        </p:nvSpPr>
        <p:spPr/>
        <p:txBody>
          <a:bodyPr/>
          <a:lstStyle/>
          <a:p>
            <a:pPr eaLnBrk="1" hangingPunct="1"/>
            <a:r>
              <a:rPr lang="en-US" altLang="en-US"/>
              <a:t>Making your reservation:</a:t>
            </a:r>
          </a:p>
        </p:txBody>
      </p:sp>
      <p:sp>
        <p:nvSpPr>
          <p:cNvPr id="14339" name="Content Placeholder 2">
            <a:extLst>
              <a:ext uri="{FF2B5EF4-FFF2-40B4-BE49-F238E27FC236}">
                <a16:creationId xmlns:a16="http://schemas.microsoft.com/office/drawing/2014/main" id="{5BB960B3-9FC4-4789-9C12-AC7431B22B15}"/>
              </a:ext>
            </a:extLst>
          </p:cNvPr>
          <p:cNvSpPr>
            <a:spLocks noGrp="1"/>
          </p:cNvSpPr>
          <p:nvPr>
            <p:ph idx="1"/>
          </p:nvPr>
        </p:nvSpPr>
        <p:spPr>
          <a:xfrm>
            <a:off x="457200" y="1600200"/>
            <a:ext cx="8229600" cy="4114800"/>
          </a:xfrm>
        </p:spPr>
        <p:txBody>
          <a:bodyPr/>
          <a:lstStyle/>
          <a:p>
            <a:pPr eaLnBrk="1" hangingPunct="1"/>
            <a:r>
              <a:rPr lang="en-US" altLang="en-US"/>
              <a:t>Be specific in your needs</a:t>
            </a:r>
          </a:p>
          <a:p>
            <a:pPr lvl="1" eaLnBrk="1" hangingPunct="1"/>
            <a:r>
              <a:rPr lang="en-US" altLang="en-US"/>
              <a:t>Transfer assistance for flying; type of shower in hotels, wheelchair measurements</a:t>
            </a:r>
          </a:p>
          <a:p>
            <a:pPr eaLnBrk="1" hangingPunct="1"/>
            <a:r>
              <a:rPr lang="en-US" altLang="en-US"/>
              <a:t>Don’t be afraid to ask questions</a:t>
            </a:r>
          </a:p>
          <a:p>
            <a:pPr eaLnBrk="1" hangingPunct="1"/>
            <a:r>
              <a:rPr lang="en-US" altLang="en-US"/>
              <a:t>Be prepared with suggested solutions to any obstacles</a:t>
            </a:r>
          </a:p>
          <a:p>
            <a:pPr eaLnBrk="1" hangingPunct="1"/>
            <a:r>
              <a:rPr lang="en-US" altLang="en-US"/>
              <a:t>Book as early as possible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A9F17B4-B49D-4009-A34A-08A167803E4F}"/>
              </a:ext>
            </a:extLst>
          </p:cNvPr>
          <p:cNvSpPr>
            <a:spLocks noGrp="1"/>
          </p:cNvSpPr>
          <p:nvPr>
            <p:ph type="title"/>
          </p:nvPr>
        </p:nvSpPr>
        <p:spPr/>
        <p:txBody>
          <a:bodyPr/>
          <a:lstStyle/>
          <a:p>
            <a:pPr eaLnBrk="1" hangingPunct="1"/>
            <a:r>
              <a:rPr lang="en-US" altLang="en-US"/>
              <a:t>Packing suggestions:</a:t>
            </a:r>
          </a:p>
        </p:txBody>
      </p:sp>
      <p:pic>
        <p:nvPicPr>
          <p:cNvPr id="3" name="Equipment.mp4" descr="Equipment.mp4">
            <a:hlinkClick r:id="" action="ppaction://media"/>
            <a:extLst>
              <a:ext uri="{FF2B5EF4-FFF2-40B4-BE49-F238E27FC236}">
                <a16:creationId xmlns:a16="http://schemas.microsoft.com/office/drawing/2014/main" id="{64DD1E46-AF98-4B44-9385-EF770935EE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CEF7177-3884-442A-AB31-BB261461CB10}"/>
              </a:ext>
            </a:extLst>
          </p:cNvPr>
          <p:cNvSpPr>
            <a:spLocks noGrp="1"/>
          </p:cNvSpPr>
          <p:nvPr>
            <p:ph type="title"/>
          </p:nvPr>
        </p:nvSpPr>
        <p:spPr>
          <a:xfrm>
            <a:off x="685800" y="304800"/>
            <a:ext cx="7772400" cy="1143000"/>
          </a:xfrm>
        </p:spPr>
        <p:txBody>
          <a:bodyPr/>
          <a:lstStyle/>
          <a:p>
            <a:pPr eaLnBrk="1" hangingPunct="1"/>
            <a:r>
              <a:rPr lang="en-US" altLang="en-US"/>
              <a:t>Packing for your Trip 	</a:t>
            </a:r>
          </a:p>
        </p:txBody>
      </p:sp>
      <p:pic>
        <p:nvPicPr>
          <p:cNvPr id="18435" name="Picture 4" descr="BD06639_">
            <a:extLst>
              <a:ext uri="{FF2B5EF4-FFF2-40B4-BE49-F238E27FC236}">
                <a16:creationId xmlns:a16="http://schemas.microsoft.com/office/drawing/2014/main" id="{29C961F4-DA49-4701-8256-7A4F8C830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148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A104356-2E02-4377-8705-4FBCD4D0B88E}"/>
              </a:ext>
            </a:extLst>
          </p:cNvPr>
          <p:cNvSpPr/>
          <p:nvPr/>
        </p:nvSpPr>
        <p:spPr>
          <a:xfrm>
            <a:off x="762000" y="1295400"/>
            <a:ext cx="7086600" cy="4327525"/>
          </a:xfrm>
          <a:prstGeom prst="rect">
            <a:avLst/>
          </a:prstGeom>
        </p:spPr>
        <p:txBody>
          <a:bodyPr>
            <a:spAutoFit/>
          </a:bodyPr>
          <a:lstStyle/>
          <a:p>
            <a:pPr marL="342900" indent="-342900" eaLnBrk="1" hangingPunct="1">
              <a:spcBef>
                <a:spcPct val="20000"/>
              </a:spcBef>
              <a:buFontTx/>
              <a:buChar char="•"/>
              <a:defRPr/>
            </a:pPr>
            <a:r>
              <a:rPr lang="en-US" sz="3200" dirty="0">
                <a:latin typeface="+mn-lt"/>
              </a:rPr>
              <a:t>Medications &amp; personal care supplies</a:t>
            </a:r>
          </a:p>
          <a:p>
            <a:pPr marL="342900" indent="-342900" eaLnBrk="1" hangingPunct="1">
              <a:spcBef>
                <a:spcPct val="20000"/>
              </a:spcBef>
              <a:buFontTx/>
              <a:buChar char="•"/>
              <a:defRPr/>
            </a:pPr>
            <a:r>
              <a:rPr lang="en-US" sz="3200" dirty="0">
                <a:latin typeface="+mn-lt"/>
              </a:rPr>
              <a:t>Bathroom or transfer equipment</a:t>
            </a:r>
          </a:p>
          <a:p>
            <a:pPr marL="342900" indent="-342900" eaLnBrk="1" hangingPunct="1">
              <a:spcBef>
                <a:spcPct val="20000"/>
              </a:spcBef>
              <a:buFontTx/>
              <a:buChar char="•"/>
              <a:defRPr/>
            </a:pPr>
            <a:r>
              <a:rPr lang="en-US" sz="3200" dirty="0">
                <a:latin typeface="+mn-lt"/>
              </a:rPr>
              <a:t>List of the following in case of emergency:</a:t>
            </a:r>
          </a:p>
          <a:p>
            <a:pPr marL="744538" lvl="1" indent="-287338" eaLnBrk="1" hangingPunct="1">
              <a:spcBef>
                <a:spcPct val="20000"/>
              </a:spcBef>
              <a:buFontTx/>
              <a:buChar char="–"/>
              <a:defRPr/>
            </a:pPr>
            <a:r>
              <a:rPr lang="en-US" dirty="0"/>
              <a:t>Physicians’ Names, Numbers, &amp; Addresses</a:t>
            </a:r>
          </a:p>
          <a:p>
            <a:pPr marL="744538" lvl="1" indent="-287338" eaLnBrk="1" hangingPunct="1">
              <a:spcBef>
                <a:spcPct val="20000"/>
              </a:spcBef>
              <a:buFontTx/>
              <a:buChar char="–"/>
              <a:defRPr/>
            </a:pPr>
            <a:r>
              <a:rPr lang="en-US" dirty="0"/>
              <a:t>Medications</a:t>
            </a:r>
          </a:p>
          <a:p>
            <a:pPr marL="744538" lvl="1" indent="-287338" eaLnBrk="1" hangingPunct="1">
              <a:spcBef>
                <a:spcPct val="20000"/>
              </a:spcBef>
              <a:buFontTx/>
              <a:buChar char="–"/>
              <a:defRPr/>
            </a:pPr>
            <a:r>
              <a:rPr lang="en-US" dirty="0"/>
              <a:t>Medical Diagnoses</a:t>
            </a:r>
          </a:p>
          <a:p>
            <a:pPr marL="744538" lvl="1" indent="-287338" eaLnBrk="1" hangingPunct="1">
              <a:spcBef>
                <a:spcPct val="20000"/>
              </a:spcBef>
              <a:buFontTx/>
              <a:buChar char="–"/>
              <a:defRPr/>
            </a:pPr>
            <a:r>
              <a:rPr lang="en-US" dirty="0"/>
              <a:t>Insurance Information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39E62F1-F23C-4B20-8B0D-E211E5A646CA}"/>
              </a:ext>
            </a:extLst>
          </p:cNvPr>
          <p:cNvSpPr>
            <a:spLocks noGrp="1"/>
          </p:cNvSpPr>
          <p:nvPr>
            <p:ph type="title"/>
          </p:nvPr>
        </p:nvSpPr>
        <p:spPr>
          <a:xfrm>
            <a:off x="457200" y="0"/>
            <a:ext cx="8229600" cy="1143000"/>
          </a:xfrm>
        </p:spPr>
        <p:txBody>
          <a:bodyPr/>
          <a:lstStyle/>
          <a:p>
            <a:r>
              <a:rPr lang="en-US" altLang="en-US"/>
              <a:t>Airport Security</a:t>
            </a:r>
          </a:p>
        </p:txBody>
      </p:sp>
      <p:sp>
        <p:nvSpPr>
          <p:cNvPr id="20483" name="Content Placeholder 2">
            <a:extLst>
              <a:ext uri="{FF2B5EF4-FFF2-40B4-BE49-F238E27FC236}">
                <a16:creationId xmlns:a16="http://schemas.microsoft.com/office/drawing/2014/main" id="{51C62FD2-CA33-469A-BBE3-820A111864F4}"/>
              </a:ext>
            </a:extLst>
          </p:cNvPr>
          <p:cNvSpPr>
            <a:spLocks noGrp="1"/>
          </p:cNvSpPr>
          <p:nvPr>
            <p:ph idx="1"/>
          </p:nvPr>
        </p:nvSpPr>
        <p:spPr>
          <a:xfrm>
            <a:off x="381000" y="1143000"/>
            <a:ext cx="8534400" cy="4525963"/>
          </a:xfrm>
        </p:spPr>
        <p:txBody>
          <a:bodyPr/>
          <a:lstStyle/>
          <a:p>
            <a:r>
              <a:rPr lang="en-US" altLang="en-US" sz="2400"/>
              <a:t>TSA provides ongoing training with their security screeners on appropriate screening techniques for people with different types of disabilities</a:t>
            </a:r>
          </a:p>
          <a:p>
            <a:r>
              <a:rPr lang="en-US" altLang="en-US" sz="2400"/>
              <a:t>Because many disabilities are not visual, all TSA officers are required to ask any passenger in a wheelchair “are you able to stand, is your party able to assist you with standing or lifting and/or are you able to use upper body strength to lift yourself?” (to check the cushion).</a:t>
            </a:r>
          </a:p>
          <a:p>
            <a:r>
              <a:rPr lang="en-US" altLang="en-US" sz="2400"/>
              <a:t>TSA CARES can be contacted about 72 hours before travel at 1-855-787-2227 to have a TSA Passenger Support Specialist escort you through the security checkpoint so TSA can ensure you will be provided with the appropriate level of assistance you need. </a:t>
            </a:r>
          </a:p>
          <a:p>
            <a:endParaRPr lang="en-US" altLang="en-US"/>
          </a:p>
        </p:txBody>
      </p:sp>
    </p:spTree>
  </p:cSld>
  <p:clrMapOvr>
    <a:masterClrMapping/>
  </p:clrMapOvr>
</p:sld>
</file>

<file path=ppt/theme/theme1.xml><?xml version="1.0" encoding="utf-8"?>
<a:theme xmlns:a="http://schemas.openxmlformats.org/drawingml/2006/main" name="PowerPoint White Backgroun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4265</Words>
  <Application>Microsoft Macintosh PowerPoint</Application>
  <PresentationFormat>On-screen Show (4:3)</PresentationFormat>
  <Paragraphs>225</Paragraphs>
  <Slides>23</Slides>
  <Notes>23</Notes>
  <HiddenSlides>0</HiddenSlides>
  <MMClips>9</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8" baseType="lpstr">
      <vt:lpstr>Arial</vt:lpstr>
      <vt:lpstr>Calibri</vt:lpstr>
      <vt:lpstr>Times New Roman</vt:lpstr>
      <vt:lpstr>PowerPoint White Background(1)</vt:lpstr>
      <vt:lpstr>Clip</vt:lpstr>
      <vt:lpstr>Travel Class for Frequent Travelers Recreation Therapy Department    </vt:lpstr>
      <vt:lpstr>Outline:</vt:lpstr>
      <vt:lpstr>Meet our panel of “experts”</vt:lpstr>
      <vt:lpstr>Preparing for Your Trip</vt:lpstr>
      <vt:lpstr>Knowing Your Rights</vt:lpstr>
      <vt:lpstr>Making your reservation:</vt:lpstr>
      <vt:lpstr>Packing suggestions:</vt:lpstr>
      <vt:lpstr>Packing for your Trip  </vt:lpstr>
      <vt:lpstr>Airport Security</vt:lpstr>
      <vt:lpstr>Air Travel Tips</vt:lpstr>
      <vt:lpstr>How do you manage your luggage?</vt:lpstr>
      <vt:lpstr>Plan for Bowel/Bladder needs</vt:lpstr>
      <vt:lpstr>Tips for on board the airplane:</vt:lpstr>
      <vt:lpstr>Window or Aisle seat?</vt:lpstr>
      <vt:lpstr>Cindy’s onboard seating tips:</vt:lpstr>
      <vt:lpstr>Ground Transportation</vt:lpstr>
      <vt:lpstr>Hotel Tips</vt:lpstr>
      <vt:lpstr>More Hotel Tips</vt:lpstr>
      <vt:lpstr>Shane’s hotel bathing tips:</vt:lpstr>
      <vt:lpstr>Cruise line Tips</vt:lpstr>
      <vt:lpstr>Where there’s a will, there’s a way:</vt:lpstr>
      <vt:lpstr>Travel Resources</vt:lpstr>
      <vt:lpstr>Final advice from our experts: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Class for Frequent Travelers Recreation Therapy Department    </dc:title>
  <dc:creator>Hannah Rushing</dc:creator>
  <cp:lastModifiedBy>Hannah Rushing</cp:lastModifiedBy>
  <cp:revision>2</cp:revision>
  <dcterms:created xsi:type="dcterms:W3CDTF">2020-09-14T19:39:10Z</dcterms:created>
  <dcterms:modified xsi:type="dcterms:W3CDTF">2020-09-14T20:11:54Z</dcterms:modified>
</cp:coreProperties>
</file>